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handoutMasterIdLst>
    <p:handoutMasterId r:id="rId27"/>
  </p:handoutMasterIdLst>
  <p:sldIdLst>
    <p:sldId id="512" r:id="rId6"/>
    <p:sldId id="622" r:id="rId7"/>
    <p:sldId id="623" r:id="rId8"/>
    <p:sldId id="624" r:id="rId9"/>
    <p:sldId id="625" r:id="rId10"/>
    <p:sldId id="626" r:id="rId11"/>
    <p:sldId id="627" r:id="rId12"/>
    <p:sldId id="628" r:id="rId13"/>
    <p:sldId id="629" r:id="rId14"/>
    <p:sldId id="630" r:id="rId15"/>
    <p:sldId id="808" r:id="rId16"/>
    <p:sldId id="631" r:id="rId17"/>
    <p:sldId id="632" r:id="rId18"/>
    <p:sldId id="633" r:id="rId19"/>
    <p:sldId id="634" r:id="rId20"/>
    <p:sldId id="635" r:id="rId21"/>
    <p:sldId id="636" r:id="rId22"/>
    <p:sldId id="640" r:id="rId23"/>
    <p:sldId id="568" r:id="rId24"/>
    <p:sldId id="641" r:id="rId25"/>
  </p:sldIdLst>
  <p:sldSz cx="9145588" cy="6858000"/>
  <p:notesSz cx="7315200" cy="96012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71616-C80C-44B6-AED3-A497881321A8}">
          <p14:sldIdLst>
            <p14:sldId id="512"/>
            <p14:sldId id="622"/>
            <p14:sldId id="623"/>
            <p14:sldId id="624"/>
            <p14:sldId id="625"/>
            <p14:sldId id="626"/>
            <p14:sldId id="627"/>
            <p14:sldId id="628"/>
            <p14:sldId id="629"/>
            <p14:sldId id="630"/>
            <p14:sldId id="808"/>
            <p14:sldId id="631"/>
            <p14:sldId id="632"/>
            <p14:sldId id="633"/>
            <p14:sldId id="634"/>
            <p14:sldId id="635"/>
            <p14:sldId id="636"/>
            <p14:sldId id="640"/>
            <p14:sldId id="568"/>
            <p14:sldId id="641"/>
          </p14:sldIdLst>
        </p14:section>
        <p14:section name="Addendum" id="{22003D1F-2FDF-4ECE-BAA8-A4AE3125B7E6}">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 initials="T" lastIdx="6" clrIdx="0"/>
  <p:cmAuthor id="1" name="Wayne Soud" initials="W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97B"/>
    <a:srgbClr val="021978"/>
    <a:srgbClr val="003399"/>
    <a:srgbClr val="3E4AB8"/>
    <a:srgbClr val="5974B7"/>
    <a:srgbClr val="425B98"/>
    <a:srgbClr val="CAD3E8"/>
    <a:srgbClr val="96A7D2"/>
    <a:srgbClr val="1235A6"/>
    <a:srgbClr val="030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1" autoAdjust="0"/>
    <p:restoredTop sz="99882" autoAdjust="0"/>
  </p:normalViewPr>
  <p:slideViewPr>
    <p:cSldViewPr snapToGrid="0" snapToObjects="1" showGuides="1">
      <p:cViewPr varScale="1">
        <p:scale>
          <a:sx n="113" d="100"/>
          <a:sy n="113" d="100"/>
        </p:scale>
        <p:origin x="762" y="114"/>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9" d="100"/>
          <a:sy n="59" d="100"/>
        </p:scale>
        <p:origin x="2490" y="66"/>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Soud" userId="04d145da-db2e-46a4-836c-27eb5100a597" providerId="ADAL" clId="{69149FF1-34B9-476B-88B5-9B39EB2FD96B}"/>
    <pc:docChg chg="delSld modSld modSection">
      <pc:chgData name="Wayne Soud" userId="04d145da-db2e-46a4-836c-27eb5100a597" providerId="ADAL" clId="{69149FF1-34B9-476B-88B5-9B39EB2FD96B}" dt="2021-04-02T19:05:59.092" v="33" actId="6549"/>
      <pc:docMkLst>
        <pc:docMk/>
      </pc:docMkLst>
      <pc:sldChg chg="modSp mod">
        <pc:chgData name="Wayne Soud" userId="04d145da-db2e-46a4-836c-27eb5100a597" providerId="ADAL" clId="{69149FF1-34B9-476B-88B5-9B39EB2FD96B}" dt="2021-04-02T19:05:25.611" v="32" actId="20577"/>
        <pc:sldMkLst>
          <pc:docMk/>
          <pc:sldMk cId="4064956472" sldId="568"/>
        </pc:sldMkLst>
        <pc:spChg chg="mod">
          <ac:chgData name="Wayne Soud" userId="04d145da-db2e-46a4-836c-27eb5100a597" providerId="ADAL" clId="{69149FF1-34B9-476B-88B5-9B39EB2FD96B}" dt="2021-04-02T19:05:25.611" v="32" actId="20577"/>
          <ac:spMkLst>
            <pc:docMk/>
            <pc:sldMk cId="4064956472" sldId="568"/>
            <ac:spMk id="17" creationId="{00000000-0000-0000-0000-000000000000}"/>
          </ac:spMkLst>
        </pc:spChg>
      </pc:sldChg>
      <pc:sldChg chg="modSp mod">
        <pc:chgData name="Wayne Soud" userId="04d145da-db2e-46a4-836c-27eb5100a597" providerId="ADAL" clId="{69149FF1-34B9-476B-88B5-9B39EB2FD96B}" dt="2021-04-02T19:04:50.301" v="21" actId="14100"/>
        <pc:sldMkLst>
          <pc:docMk/>
          <pc:sldMk cId="3367307517" sldId="623"/>
        </pc:sldMkLst>
        <pc:spChg chg="mod">
          <ac:chgData name="Wayne Soud" userId="04d145da-db2e-46a4-836c-27eb5100a597" providerId="ADAL" clId="{69149FF1-34B9-476B-88B5-9B39EB2FD96B}" dt="2021-04-02T19:04:50.301" v="21" actId="14100"/>
          <ac:spMkLst>
            <pc:docMk/>
            <pc:sldMk cId="3367307517" sldId="623"/>
            <ac:spMk id="9" creationId="{00000000-0000-0000-0000-000000000000}"/>
          </ac:spMkLst>
        </pc:spChg>
      </pc:sldChg>
      <pc:sldChg chg="modSp mod">
        <pc:chgData name="Wayne Soud" userId="04d145da-db2e-46a4-836c-27eb5100a597" providerId="ADAL" clId="{69149FF1-34B9-476B-88B5-9B39EB2FD96B}" dt="2021-04-02T19:04:40.218" v="19" actId="14100"/>
        <pc:sldMkLst>
          <pc:docMk/>
          <pc:sldMk cId="21480017" sldId="627"/>
        </pc:sldMkLst>
        <pc:spChg chg="mod">
          <ac:chgData name="Wayne Soud" userId="04d145da-db2e-46a4-836c-27eb5100a597" providerId="ADAL" clId="{69149FF1-34B9-476B-88B5-9B39EB2FD96B}" dt="2021-04-02T19:04:40.218" v="19" actId="14100"/>
          <ac:spMkLst>
            <pc:docMk/>
            <pc:sldMk cId="21480017" sldId="627"/>
            <ac:spMk id="9" creationId="{00000000-0000-0000-0000-000000000000}"/>
          </ac:spMkLst>
        </pc:spChg>
      </pc:sldChg>
      <pc:sldChg chg="modSp mod">
        <pc:chgData name="Wayne Soud" userId="04d145da-db2e-46a4-836c-27eb5100a597" providerId="ADAL" clId="{69149FF1-34B9-476B-88B5-9B39EB2FD96B}" dt="2021-04-02T19:05:59.092" v="33" actId="6549"/>
        <pc:sldMkLst>
          <pc:docMk/>
          <pc:sldMk cId="1515248964" sldId="628"/>
        </pc:sldMkLst>
        <pc:spChg chg="mod">
          <ac:chgData name="Wayne Soud" userId="04d145da-db2e-46a4-836c-27eb5100a597" providerId="ADAL" clId="{69149FF1-34B9-476B-88B5-9B39EB2FD96B}" dt="2021-04-02T19:05:59.092" v="33" actId="6549"/>
          <ac:spMkLst>
            <pc:docMk/>
            <pc:sldMk cId="1515248964" sldId="628"/>
            <ac:spMk id="14" creationId="{00000000-0000-0000-0000-000000000000}"/>
          </ac:spMkLst>
        </pc:spChg>
      </pc:sldChg>
      <pc:sldChg chg="modSp mod">
        <pc:chgData name="Wayne Soud" userId="04d145da-db2e-46a4-836c-27eb5100a597" providerId="ADAL" clId="{69149FF1-34B9-476B-88B5-9B39EB2FD96B}" dt="2021-04-02T19:04:28.746" v="17" actId="14100"/>
        <pc:sldMkLst>
          <pc:docMk/>
          <pc:sldMk cId="2538035718" sldId="631"/>
        </pc:sldMkLst>
        <pc:spChg chg="mod">
          <ac:chgData name="Wayne Soud" userId="04d145da-db2e-46a4-836c-27eb5100a597" providerId="ADAL" clId="{69149FF1-34B9-476B-88B5-9B39EB2FD96B}" dt="2021-04-02T19:04:28.746" v="17" actId="14100"/>
          <ac:spMkLst>
            <pc:docMk/>
            <pc:sldMk cId="2538035718" sldId="631"/>
            <ac:spMk id="9" creationId="{00000000-0000-0000-0000-000000000000}"/>
          </ac:spMkLst>
        </pc:spChg>
      </pc:sldChg>
      <pc:sldChg chg="modSp mod">
        <pc:chgData name="Wayne Soud" userId="04d145da-db2e-46a4-836c-27eb5100a597" providerId="ADAL" clId="{69149FF1-34B9-476B-88B5-9B39EB2FD96B}" dt="2021-04-02T19:04:11.261" v="13" actId="14100"/>
        <pc:sldMkLst>
          <pc:docMk/>
          <pc:sldMk cId="610729684" sldId="634"/>
        </pc:sldMkLst>
        <pc:spChg chg="mod">
          <ac:chgData name="Wayne Soud" userId="04d145da-db2e-46a4-836c-27eb5100a597" providerId="ADAL" clId="{69149FF1-34B9-476B-88B5-9B39EB2FD96B}" dt="2021-04-02T19:04:11.261" v="13" actId="14100"/>
          <ac:spMkLst>
            <pc:docMk/>
            <pc:sldMk cId="610729684" sldId="634"/>
            <ac:spMk id="9" creationId="{00000000-0000-0000-0000-000000000000}"/>
          </ac:spMkLst>
        </pc:spChg>
      </pc:sldChg>
      <pc:sldChg chg="del">
        <pc:chgData name="Wayne Soud" userId="04d145da-db2e-46a4-836c-27eb5100a597" providerId="ADAL" clId="{69149FF1-34B9-476B-88B5-9B39EB2FD96B}" dt="2021-04-02T19:02:46.050" v="0" actId="2696"/>
        <pc:sldMkLst>
          <pc:docMk/>
          <pc:sldMk cId="1321949736" sldId="638"/>
        </pc:sldMkLst>
      </pc:sldChg>
      <pc:sldChg chg="del">
        <pc:chgData name="Wayne Soud" userId="04d145da-db2e-46a4-836c-27eb5100a597" providerId="ADAL" clId="{69149FF1-34B9-476B-88B5-9B39EB2FD96B}" dt="2021-04-02T19:02:46.050" v="0" actId="2696"/>
        <pc:sldMkLst>
          <pc:docMk/>
          <pc:sldMk cId="2006140172" sldId="639"/>
        </pc:sldMkLst>
      </pc:sldChg>
      <pc:sldChg chg="modSp mod">
        <pc:chgData name="Wayne Soud" userId="04d145da-db2e-46a4-836c-27eb5100a597" providerId="ADAL" clId="{69149FF1-34B9-476B-88B5-9B39EB2FD96B}" dt="2021-04-02T19:05:12.384" v="26" actId="1038"/>
        <pc:sldMkLst>
          <pc:docMk/>
          <pc:sldMk cId="2586080716" sldId="640"/>
        </pc:sldMkLst>
        <pc:spChg chg="mod">
          <ac:chgData name="Wayne Soud" userId="04d145da-db2e-46a4-836c-27eb5100a597" providerId="ADAL" clId="{69149FF1-34B9-476B-88B5-9B39EB2FD96B}" dt="2021-04-02T19:05:12.384" v="26" actId="1038"/>
          <ac:spMkLst>
            <pc:docMk/>
            <pc:sldMk cId="2586080716" sldId="640"/>
            <ac:spMk id="9" creationId="{00000000-0000-0000-0000-000000000000}"/>
          </ac:spMkLst>
        </pc:spChg>
        <pc:picChg chg="mod">
          <ac:chgData name="Wayne Soud" userId="04d145da-db2e-46a4-836c-27eb5100a597" providerId="ADAL" clId="{69149FF1-34B9-476B-88B5-9B39EB2FD96B}" dt="2021-04-02T19:03:42.569" v="7" actId="1038"/>
          <ac:picMkLst>
            <pc:docMk/>
            <pc:sldMk cId="2586080716" sldId="640"/>
            <ac:picMk id="10"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169165" cy="480597"/>
          </a:xfrm>
          <a:prstGeom prst="rect">
            <a:avLst/>
          </a:prstGeom>
        </p:spPr>
        <p:txBody>
          <a:bodyPr vert="horz" lIns="93964" tIns="46982" rIns="93964" bIns="46982" rtlCol="0"/>
          <a:lstStyle>
            <a:lvl1pPr algn="l">
              <a:defRPr sz="1200"/>
            </a:lvl1pPr>
          </a:lstStyle>
          <a:p>
            <a:endParaRPr lang="de-DE"/>
          </a:p>
        </p:txBody>
      </p:sp>
      <p:sp>
        <p:nvSpPr>
          <p:cNvPr id="3" name="Datumsplatzhalter 2"/>
          <p:cNvSpPr>
            <a:spLocks noGrp="1"/>
          </p:cNvSpPr>
          <p:nvPr>
            <p:ph type="dt" sz="quarter" idx="1"/>
          </p:nvPr>
        </p:nvSpPr>
        <p:spPr>
          <a:xfrm>
            <a:off x="4144295" y="2"/>
            <a:ext cx="3169165" cy="480597"/>
          </a:xfrm>
          <a:prstGeom prst="rect">
            <a:avLst/>
          </a:prstGeom>
        </p:spPr>
        <p:txBody>
          <a:bodyPr vert="horz" lIns="93964" tIns="46982" rIns="93964" bIns="46982" rtlCol="0"/>
          <a:lstStyle>
            <a:lvl1pPr algn="r">
              <a:defRPr sz="1200"/>
            </a:lvl1pPr>
          </a:lstStyle>
          <a:p>
            <a:fld id="{011D39F0-67F7-47CA-98D5-0127F7C14ECB}" type="datetimeFigureOut">
              <a:rPr lang="de-DE" smtClean="0"/>
              <a:t>02.04.2021</a:t>
            </a:fld>
            <a:endParaRPr lang="de-DE"/>
          </a:p>
        </p:txBody>
      </p:sp>
      <p:sp>
        <p:nvSpPr>
          <p:cNvPr id="4" name="Fußzeilenplatzhalter 3"/>
          <p:cNvSpPr>
            <a:spLocks noGrp="1"/>
          </p:cNvSpPr>
          <p:nvPr>
            <p:ph type="ftr" sz="quarter" idx="2"/>
          </p:nvPr>
        </p:nvSpPr>
        <p:spPr>
          <a:xfrm>
            <a:off x="1" y="9119068"/>
            <a:ext cx="3169165" cy="480596"/>
          </a:xfrm>
          <a:prstGeom prst="rect">
            <a:avLst/>
          </a:prstGeom>
        </p:spPr>
        <p:txBody>
          <a:bodyPr vert="horz" lIns="93964" tIns="46982" rIns="93964" bIns="46982" rtlCol="0" anchor="b"/>
          <a:lstStyle>
            <a:lvl1pPr algn="l">
              <a:defRPr sz="1200"/>
            </a:lvl1pPr>
          </a:lstStyle>
          <a:p>
            <a:endParaRPr lang="de-DE"/>
          </a:p>
        </p:txBody>
      </p:sp>
      <p:sp>
        <p:nvSpPr>
          <p:cNvPr id="5" name="Foliennummernplatzhalter 4"/>
          <p:cNvSpPr>
            <a:spLocks noGrp="1"/>
          </p:cNvSpPr>
          <p:nvPr>
            <p:ph type="sldNum" sz="quarter" idx="3"/>
          </p:nvPr>
        </p:nvSpPr>
        <p:spPr>
          <a:xfrm>
            <a:off x="4144295" y="9119068"/>
            <a:ext cx="3169165" cy="480596"/>
          </a:xfrm>
          <a:prstGeom prst="rect">
            <a:avLst/>
          </a:prstGeom>
        </p:spPr>
        <p:txBody>
          <a:bodyPr vert="horz" lIns="93964" tIns="46982" rIns="93964" bIns="46982" rtlCol="0" anchor="b"/>
          <a:lstStyle>
            <a:lvl1pPr algn="r">
              <a:defRPr sz="1200"/>
            </a:lvl1pPr>
          </a:lstStyle>
          <a:p>
            <a:fld id="{59AC595F-8E4E-4171-A522-0BBDA941FAC0}" type="slidenum">
              <a:rPr lang="de-DE" smtClean="0"/>
              <a:t>‹#›</a:t>
            </a:fld>
            <a:endParaRPr lang="de-DE"/>
          </a:p>
        </p:txBody>
      </p:sp>
    </p:spTree>
    <p:extLst>
      <p:ext uri="{BB962C8B-B14F-4D97-AF65-F5344CB8AC3E}">
        <p14:creationId xmlns:p14="http://schemas.microsoft.com/office/powerpoint/2010/main" val="1567124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1" cy="480060"/>
          </a:xfrm>
          <a:prstGeom prst="rect">
            <a:avLst/>
          </a:prstGeom>
        </p:spPr>
        <p:txBody>
          <a:bodyPr vert="horz" lIns="93964" tIns="46982" rIns="93964" bIns="46982" rtlCol="0"/>
          <a:lstStyle>
            <a:lvl1pPr algn="l">
              <a:defRPr sz="1200"/>
            </a:lvl1pPr>
          </a:lstStyle>
          <a:p>
            <a:endParaRPr lang="de-DE"/>
          </a:p>
        </p:txBody>
      </p:sp>
      <p:sp>
        <p:nvSpPr>
          <p:cNvPr id="3" name="Datumsplatzhalter 2"/>
          <p:cNvSpPr>
            <a:spLocks noGrp="1"/>
          </p:cNvSpPr>
          <p:nvPr>
            <p:ph type="dt" idx="1"/>
          </p:nvPr>
        </p:nvSpPr>
        <p:spPr>
          <a:xfrm>
            <a:off x="4143587" y="0"/>
            <a:ext cx="3169921" cy="480060"/>
          </a:xfrm>
          <a:prstGeom prst="rect">
            <a:avLst/>
          </a:prstGeom>
        </p:spPr>
        <p:txBody>
          <a:bodyPr vert="horz" lIns="93964" tIns="46982" rIns="93964" bIns="46982" rtlCol="0"/>
          <a:lstStyle>
            <a:lvl1pPr algn="r">
              <a:defRPr sz="1200"/>
            </a:lvl1pPr>
          </a:lstStyle>
          <a:p>
            <a:fld id="{569C9874-DE1E-48CB-A603-4C70CD126593}" type="datetimeFigureOut">
              <a:rPr lang="de-DE" smtClean="0"/>
              <a:pPr/>
              <a:t>02.04.2021</a:t>
            </a:fld>
            <a:endParaRPr lang="de-DE"/>
          </a:p>
        </p:txBody>
      </p:sp>
      <p:sp>
        <p:nvSpPr>
          <p:cNvPr id="4" name="Folienbildplatzhalter 3"/>
          <p:cNvSpPr>
            <a:spLocks noGrp="1" noRot="1" noChangeAspect="1"/>
          </p:cNvSpPr>
          <p:nvPr>
            <p:ph type="sldImg" idx="2"/>
          </p:nvPr>
        </p:nvSpPr>
        <p:spPr>
          <a:xfrm>
            <a:off x="1257300" y="722313"/>
            <a:ext cx="4800600" cy="3598862"/>
          </a:xfrm>
          <a:prstGeom prst="rect">
            <a:avLst/>
          </a:prstGeom>
          <a:noFill/>
          <a:ln w="12700">
            <a:solidFill>
              <a:prstClr val="black"/>
            </a:solidFill>
          </a:ln>
        </p:spPr>
        <p:txBody>
          <a:bodyPr vert="horz" lIns="93964" tIns="46982" rIns="93964" bIns="46982"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3964" tIns="46982" rIns="93964" bIns="4698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119474"/>
            <a:ext cx="3169921" cy="480060"/>
          </a:xfrm>
          <a:prstGeom prst="rect">
            <a:avLst/>
          </a:prstGeom>
        </p:spPr>
        <p:txBody>
          <a:bodyPr vert="horz" lIns="93964" tIns="46982" rIns="93964" bIns="46982" rtlCol="0" anchor="b"/>
          <a:lstStyle>
            <a:lvl1pPr algn="l">
              <a:defRPr sz="1200"/>
            </a:lvl1pPr>
          </a:lstStyle>
          <a:p>
            <a:endParaRPr lang="de-DE"/>
          </a:p>
        </p:txBody>
      </p:sp>
      <p:sp>
        <p:nvSpPr>
          <p:cNvPr id="7" name="Foliennummernplatzhalter 6"/>
          <p:cNvSpPr>
            <a:spLocks noGrp="1"/>
          </p:cNvSpPr>
          <p:nvPr>
            <p:ph type="sldNum" sz="quarter" idx="5"/>
          </p:nvPr>
        </p:nvSpPr>
        <p:spPr>
          <a:xfrm>
            <a:off x="4143587" y="9119474"/>
            <a:ext cx="3169921" cy="480060"/>
          </a:xfrm>
          <a:prstGeom prst="rect">
            <a:avLst/>
          </a:prstGeom>
        </p:spPr>
        <p:txBody>
          <a:bodyPr vert="horz" lIns="93964" tIns="46982" rIns="93964" bIns="46982"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4143589" y="9119474"/>
            <a:ext cx="3169921" cy="480060"/>
          </a:xfrm>
          <a:prstGeom prst="rect">
            <a:avLst/>
          </a:prstGeom>
          <a:noFill/>
          <a:ln w="9525">
            <a:noFill/>
            <a:miter lim="800000"/>
            <a:headEnd/>
            <a:tailEnd/>
          </a:ln>
        </p:spPr>
        <p:txBody>
          <a:bodyPr lIns="93950" tIns="46975" rIns="93950" bIns="46975" anchor="b"/>
          <a:lstStyle/>
          <a:p>
            <a:pPr algn="r"/>
            <a:fld id="{F57D06E3-AE3D-498F-94DB-DD6B1B9AA1BA}" type="slidenum">
              <a:rPr sz="1200" noProof="1"/>
              <a:pPr algn="r"/>
              <a:t>1</a:t>
            </a:fld>
            <a:endParaRPr lang="de-DE" sz="1200" noProof="1"/>
          </a:p>
        </p:txBody>
      </p:sp>
      <p:sp>
        <p:nvSpPr>
          <p:cNvPr id="231427" name="Rectangle 7"/>
          <p:cNvSpPr txBox="1">
            <a:spLocks noGrp="1" noChangeArrowheads="1"/>
          </p:cNvSpPr>
          <p:nvPr/>
        </p:nvSpPr>
        <p:spPr bwMode="auto">
          <a:xfrm>
            <a:off x="4146976" y="9124475"/>
            <a:ext cx="3168226" cy="476725"/>
          </a:xfrm>
          <a:prstGeom prst="rect">
            <a:avLst/>
          </a:prstGeom>
          <a:noFill/>
          <a:ln w="9525">
            <a:noFill/>
            <a:miter lim="800000"/>
            <a:headEnd/>
            <a:tailEnd/>
          </a:ln>
        </p:spPr>
        <p:txBody>
          <a:bodyPr lIns="97426" tIns="48718" rIns="97426" bIns="48718" anchor="b"/>
          <a:lstStyle/>
          <a:p>
            <a:pPr algn="r" defTabSz="973752"/>
            <a:fld id="{4325F0E8-AEB7-4879-A06E-A5A28001E07F}" type="slidenum">
              <a:rPr lang="en-GB" sz="1400"/>
              <a:pPr algn="r" defTabSz="973752"/>
              <a:t>1</a:t>
            </a:fld>
            <a:endParaRPr lang="en-GB" sz="1400" dirty="0"/>
          </a:p>
        </p:txBody>
      </p:sp>
      <p:sp>
        <p:nvSpPr>
          <p:cNvPr id="231428" name="Rectangle 2"/>
          <p:cNvSpPr>
            <a:spLocks noGrp="1" noRot="1" noChangeAspect="1" noChangeArrowheads="1" noTextEdit="1"/>
          </p:cNvSpPr>
          <p:nvPr>
            <p:ph type="sldImg"/>
          </p:nvPr>
        </p:nvSpPr>
        <p:spPr>
          <a:xfrm>
            <a:off x="1257300" y="722313"/>
            <a:ext cx="4802188" cy="3600450"/>
          </a:xfrm>
          <a:ln/>
        </p:spPr>
      </p:sp>
      <p:sp>
        <p:nvSpPr>
          <p:cNvPr id="231429" name="Rectangle 3"/>
          <p:cNvSpPr>
            <a:spLocks noGrp="1" noChangeArrowheads="1"/>
          </p:cNvSpPr>
          <p:nvPr>
            <p:ph type="body" idx="1"/>
          </p:nvPr>
        </p:nvSpPr>
        <p:spPr>
          <a:xfrm>
            <a:off x="975363" y="4560570"/>
            <a:ext cx="5364480" cy="4320540"/>
          </a:xfrm>
          <a:noFill/>
          <a:ln/>
        </p:spPr>
        <p:txBody>
          <a:bodyPr lIns="97426" tIns="48718" rIns="97426" bIns="48718"/>
          <a:lstStyle/>
          <a:p>
            <a:pPr eaLnBrk="1" hangingPunct="1"/>
            <a:endParaRPr lang="de-DE" noProof="1">
              <a:cs typeface="Arial" pitchFamily="34" charset="0"/>
            </a:endParaRPr>
          </a:p>
          <a:p>
            <a:pPr eaLnBrk="1" hangingPunct="1"/>
            <a:endParaRPr lang="de-DE" noProof="1">
              <a:cs typeface="Arial" pitchFamily="34" charset="0"/>
            </a:endParaRPr>
          </a:p>
          <a:p>
            <a:pPr eaLnBrk="1" hangingPunct="1"/>
            <a:endParaRPr lang="de-DE" noProof="1">
              <a:cs typeface="Arial" pitchFamily="34" charset="0"/>
            </a:endParaRPr>
          </a:p>
        </p:txBody>
      </p:sp>
    </p:spTree>
    <p:extLst>
      <p:ext uri="{BB962C8B-B14F-4D97-AF65-F5344CB8AC3E}">
        <p14:creationId xmlns:p14="http://schemas.microsoft.com/office/powerpoint/2010/main" val="20668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should we title the sections to best convey:</a:t>
            </a:r>
          </a:p>
          <a:p>
            <a:endParaRPr lang="en-US" dirty="0"/>
          </a:p>
          <a:p>
            <a:r>
              <a:rPr lang="en-US" dirty="0"/>
              <a:t>1. Who we are? – About Strategic Benefit Resources</a:t>
            </a:r>
          </a:p>
          <a:p>
            <a:r>
              <a:rPr lang="en-US" dirty="0"/>
              <a:t>2. What we do? – Solutions and Services</a:t>
            </a:r>
          </a:p>
          <a:p>
            <a:r>
              <a:rPr lang="en-US" dirty="0"/>
              <a:t>3. Why we do it? – Value proposition to Brokers/Consultants, Third Party Administrators and Carriers</a:t>
            </a:r>
          </a:p>
          <a:p>
            <a:endParaRPr lang="en-US" dirty="0"/>
          </a:p>
          <a:p>
            <a:r>
              <a:rPr lang="en-US" dirty="0"/>
              <a:t>Should we include the state of the market section?</a:t>
            </a:r>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2</a:t>
            </a:fld>
            <a:endParaRPr lang="de-DE"/>
          </a:p>
        </p:txBody>
      </p:sp>
    </p:spTree>
    <p:extLst>
      <p:ext uri="{BB962C8B-B14F-4D97-AF65-F5344CB8AC3E}">
        <p14:creationId xmlns:p14="http://schemas.microsoft.com/office/powerpoint/2010/main" val="39463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EB38-DA38-4F43-AFB8-94FE45CA5866}" type="slidenum">
              <a:rPr lang="de-DE" smtClean="0"/>
              <a:pPr/>
              <a:t>4</a:t>
            </a:fld>
            <a:endParaRPr lang="de-DE"/>
          </a:p>
        </p:txBody>
      </p:sp>
    </p:spTree>
    <p:extLst>
      <p:ext uri="{BB962C8B-B14F-4D97-AF65-F5344CB8AC3E}">
        <p14:creationId xmlns:p14="http://schemas.microsoft.com/office/powerpoint/2010/main" val="205981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convey what we do?</a:t>
            </a:r>
          </a:p>
          <a:p>
            <a:endParaRPr lang="en-US" dirty="0"/>
          </a:p>
          <a:p>
            <a:r>
              <a:rPr lang="en-US" dirty="0"/>
              <a:t>Do we need to add, delete or modify?</a:t>
            </a:r>
          </a:p>
          <a:p>
            <a:endParaRPr lang="en-US" dirty="0"/>
          </a:p>
          <a:p>
            <a:r>
              <a:rPr lang="en-US" dirty="0"/>
              <a:t>Should we have separate slides that further expand each of the services, similar to what we did with the stop-loss insurance management slides?</a:t>
            </a:r>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13</a:t>
            </a:fld>
            <a:endParaRPr lang="de-DE"/>
          </a:p>
        </p:txBody>
      </p:sp>
    </p:spTree>
    <p:extLst>
      <p:ext uri="{BB962C8B-B14F-4D97-AF65-F5344CB8AC3E}">
        <p14:creationId xmlns:p14="http://schemas.microsoft.com/office/powerpoint/2010/main" val="325902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convey what we do?</a:t>
            </a:r>
          </a:p>
          <a:p>
            <a:endParaRPr lang="en-US" dirty="0"/>
          </a:p>
          <a:p>
            <a:r>
              <a:rPr lang="en-US" dirty="0"/>
              <a:t>Do we need to add, delete or modify?</a:t>
            </a:r>
          </a:p>
          <a:p>
            <a:endParaRPr lang="en-US" dirty="0"/>
          </a:p>
          <a:p>
            <a:r>
              <a:rPr lang="en-US" dirty="0"/>
              <a:t>I pulled some of these alternative strategies from other sources.  Review and let me know what you think.  I’m familiar with the group purchasing coalitions, risk retention groups and captives.  I’m not sure about quota share programs and I think I know what performance based participation programs are.  Since many of these programs are similar, should we just condense it to Group Purchasing Coalitions and Captives and further explain each of these programs? </a:t>
            </a:r>
          </a:p>
          <a:p>
            <a:endParaRPr lang="en-US" dirty="0"/>
          </a:p>
          <a:p>
            <a:r>
              <a:rPr lang="en-US" dirty="0"/>
              <a:t>Should we add “Shared Loss Financing Program”, similar to what the VHA is doing with their hospital members?  We could create a similar program for other homogeneous associations.</a:t>
            </a:r>
          </a:p>
          <a:p>
            <a:endParaRPr lang="en-US" dirty="0"/>
          </a:p>
          <a:p>
            <a:r>
              <a:rPr lang="en-US" dirty="0"/>
              <a:t>I think could be another differentiator for us.</a:t>
            </a:r>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14</a:t>
            </a:fld>
            <a:endParaRPr lang="de-DE"/>
          </a:p>
        </p:txBody>
      </p:sp>
    </p:spTree>
    <p:extLst>
      <p:ext uri="{BB962C8B-B14F-4D97-AF65-F5344CB8AC3E}">
        <p14:creationId xmlns:p14="http://schemas.microsoft.com/office/powerpoint/2010/main" val="57271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EB38-DA38-4F43-AFB8-94FE45CA5866}" type="slidenum">
              <a:rPr lang="de-DE" smtClean="0"/>
              <a:pPr/>
              <a:t>19</a:t>
            </a:fld>
            <a:endParaRPr lang="de-DE"/>
          </a:p>
        </p:txBody>
      </p:sp>
    </p:spTree>
    <p:extLst>
      <p:ext uri="{BB962C8B-B14F-4D97-AF65-F5344CB8AC3E}">
        <p14:creationId xmlns:p14="http://schemas.microsoft.com/office/powerpoint/2010/main" val="20381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2274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Rechteck 21"/>
          <p:cNvSpPr/>
          <p:nvPr userDrawn="1"/>
        </p:nvSpPr>
        <p:spPr bwMode="auto">
          <a:xfrm>
            <a:off x="0" y="4525964"/>
            <a:ext cx="9145588" cy="2332037"/>
          </a:xfrm>
          <a:prstGeom prst="rect">
            <a:avLst/>
          </a:prstGeom>
          <a:solidFill>
            <a:schemeClr val="bg1"/>
          </a:solidFill>
          <a:ln w="12700">
            <a:noFill/>
            <a:round/>
            <a:headEnd/>
            <a:tailEnd/>
          </a:ln>
        </p:spPr>
        <p:txBody>
          <a:bodyPr rtlCol="0" anchor="ctr"/>
          <a:lstStyle/>
          <a:p>
            <a:pPr algn="ctr"/>
            <a:endParaRPr lang="en-US" noProof="0" dirty="0"/>
          </a:p>
        </p:txBody>
      </p:sp>
      <p:sp>
        <p:nvSpPr>
          <p:cNvPr id="11" name="Bildplatzhalter 10"/>
          <p:cNvSpPr>
            <a:spLocks noGrp="1"/>
          </p:cNvSpPr>
          <p:nvPr>
            <p:ph type="pic" sz="quarter" idx="10"/>
          </p:nvPr>
        </p:nvSpPr>
        <p:spPr>
          <a:xfrm>
            <a:off x="0" y="1"/>
            <a:ext cx="9145588" cy="4525963"/>
          </a:xfrm>
        </p:spPr>
        <p:txBody>
          <a:bodyPr anchor="ctr"/>
          <a:lstStyle>
            <a:lvl1pPr marL="0" indent="0" algn="ctr">
              <a:buNone/>
              <a:defRPr>
                <a:solidFill>
                  <a:srgbClr val="AFAFAF"/>
                </a:solidFill>
              </a:defRPr>
            </a:lvl1pPr>
          </a:lstStyle>
          <a:p>
            <a:endParaRPr lang="en-US" noProof="0" dirty="0"/>
          </a:p>
        </p:txBody>
      </p:sp>
      <p:sp>
        <p:nvSpPr>
          <p:cNvPr id="2" name="Titel 1"/>
          <p:cNvSpPr>
            <a:spLocks noGrp="1"/>
          </p:cNvSpPr>
          <p:nvPr>
            <p:ph type="ctrTitle"/>
          </p:nvPr>
        </p:nvSpPr>
        <p:spPr>
          <a:xfrm>
            <a:off x="242959" y="4651200"/>
            <a:ext cx="8658944" cy="720000"/>
          </a:xfrm>
          <a:noFill/>
        </p:spPr>
        <p:txBody>
          <a:bodyPr lIns="0" tIns="0" rIns="180000" bIns="0" anchor="b"/>
          <a:lstStyle>
            <a:lvl1pPr>
              <a:defRPr lang="de-DE" sz="4000" dirty="0">
                <a:solidFill>
                  <a:schemeClr val="tx1"/>
                </a:solidFill>
                <a:ea typeface="+mn-ea"/>
                <a:cs typeface="+mn-cs"/>
              </a:defRPr>
            </a:lvl1pPr>
          </a:lstStyle>
          <a:p>
            <a:pPr marL="0" lvl="0">
              <a:spcAft>
                <a:spcPts val="600"/>
              </a:spcAft>
            </a:pPr>
            <a:r>
              <a:rPr lang="en-US" noProof="0" dirty="0"/>
              <a:t>Click to edit Master title style</a:t>
            </a:r>
          </a:p>
        </p:txBody>
      </p:sp>
      <p:sp>
        <p:nvSpPr>
          <p:cNvPr id="3" name="Untertitel 2"/>
          <p:cNvSpPr>
            <a:spLocks noGrp="1"/>
          </p:cNvSpPr>
          <p:nvPr>
            <p:ph type="subTitle" idx="1" hasCustomPrompt="1"/>
          </p:nvPr>
        </p:nvSpPr>
        <p:spPr>
          <a:xfrm>
            <a:off x="242959" y="5371200"/>
            <a:ext cx="8658944" cy="432000"/>
          </a:xfrm>
        </p:spPr>
        <p:txBody>
          <a:bodyPr wrap="square" rIns="180000" anchor="b" anchorCtr="0">
            <a:noAutofit/>
          </a:bodyPr>
          <a:lstStyle>
            <a:lvl1pPr marL="0" indent="0">
              <a:lnSpc>
                <a:spcPct val="100000"/>
              </a:lnSpc>
              <a:buNone/>
              <a:defRPr kumimoji="0" lang="en-US" sz="2400" b="0" i="0" u="none" strike="noStrike" cap="none" spc="0" normalizeH="0" baseline="0" dirty="0">
                <a:ln>
                  <a:noFill/>
                </a:ln>
                <a:solidFill>
                  <a:schemeClr val="tx1">
                    <a:lumMod val="50000"/>
                    <a:lumOff val="50000"/>
                  </a:schemeClr>
                </a:solidFill>
                <a:effectLst/>
                <a:uLnTx/>
                <a:uFillTx/>
              </a:defRPr>
            </a:lvl1pPr>
          </a:lstStyle>
          <a:p>
            <a:pPr marL="0" lvl="0"/>
            <a:r>
              <a:rPr lang="en-US" noProof="0" dirty="0"/>
              <a:t>Click to edit Master subtitle style</a:t>
            </a:r>
          </a:p>
        </p:txBody>
      </p:sp>
      <p:sp>
        <p:nvSpPr>
          <p:cNvPr id="13" name="Textplatzhalter 12"/>
          <p:cNvSpPr>
            <a:spLocks noGrp="1"/>
          </p:cNvSpPr>
          <p:nvPr>
            <p:ph type="body" sz="quarter" idx="11"/>
          </p:nvPr>
        </p:nvSpPr>
        <p:spPr>
          <a:xfrm>
            <a:off x="0" y="4165600"/>
            <a:ext cx="9145588" cy="360363"/>
          </a:xfrm>
          <a:solidFill>
            <a:srgbClr val="2A79FF">
              <a:alpha val="49804"/>
            </a:srgbClr>
          </a:solidFill>
        </p:spPr>
        <p:txBody>
          <a:bodyPr lIns="324000" anchor="ctr"/>
          <a:lstStyle>
            <a:lvl1pPr marL="0" indent="0">
              <a:buNone/>
              <a:defRPr>
                <a:solidFill>
                  <a:srgbClr val="FFFFFF"/>
                </a:solidFill>
              </a:defRPr>
            </a:lvl1pPr>
          </a:lstStyle>
          <a:p>
            <a:pPr lvl="0"/>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eration slide">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a:xfrm>
            <a:off x="329221" y="4105276"/>
            <a:ext cx="5609288" cy="790575"/>
          </a:xfrm>
        </p:spPr>
        <p:txBody>
          <a:bodyPr>
            <a:normAutofit/>
          </a:bodyPr>
          <a:lstStyle>
            <a:lvl1pPr marL="0" indent="0">
              <a:buNone/>
              <a:defRPr sz="4000">
                <a:solidFill>
                  <a:schemeClr val="bg1"/>
                </a:solidFill>
              </a:defRPr>
            </a:lvl1pPr>
          </a:lstStyle>
          <a:p>
            <a:pPr lvl="0"/>
            <a:r>
              <a:rPr lang="de-DE" dirty="0"/>
              <a:t>Textmasterformat bearbeiten</a:t>
            </a:r>
          </a:p>
        </p:txBody>
      </p:sp>
      <p:sp>
        <p:nvSpPr>
          <p:cNvPr id="18" name="Textplatzhalter 2"/>
          <p:cNvSpPr>
            <a:spLocks noGrp="1"/>
          </p:cNvSpPr>
          <p:nvPr>
            <p:ph type="body" sz="quarter" idx="21"/>
          </p:nvPr>
        </p:nvSpPr>
        <p:spPr>
          <a:xfrm>
            <a:off x="329221" y="4895851"/>
            <a:ext cx="5609288" cy="406265"/>
          </a:xfrm>
        </p:spPr>
        <p:txBody>
          <a:bodyPr wrap="square">
            <a:spAutoFit/>
          </a:bodyPr>
          <a:lstStyle>
            <a:lvl1pPr marL="0" indent="0">
              <a:buNone/>
              <a:defRPr lang="de-DE" sz="2400" dirty="0" smtClean="0">
                <a:solidFill>
                  <a:schemeClr val="accent1">
                    <a:lumMod val="40000"/>
                    <a:lumOff val="60000"/>
                  </a:schemeClr>
                </a:solidFill>
              </a:defRPr>
            </a:lvl1pPr>
          </a:lstStyle>
          <a:p>
            <a:pPr marL="0" lvl="0"/>
            <a:r>
              <a:rPr lang="de-DE" dirty="0"/>
              <a:t>Textmasterformat bearbeiten</a:t>
            </a:r>
          </a:p>
        </p:txBody>
      </p:sp>
    </p:spTree>
    <p:extLst>
      <p:ext uri="{BB962C8B-B14F-4D97-AF65-F5344CB8AC3E}">
        <p14:creationId xmlns:p14="http://schemas.microsoft.com/office/powerpoint/2010/main" val="5569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13" name="Bildplatzhalter 3"/>
          <p:cNvSpPr>
            <a:spLocks noGrp="1"/>
          </p:cNvSpPr>
          <p:nvPr>
            <p:ph type="pic" sz="quarter" idx="18"/>
          </p:nvPr>
        </p:nvSpPr>
        <p:spPr>
          <a:xfrm>
            <a:off x="387" y="1555750"/>
            <a:ext cx="5938122" cy="4248150"/>
          </a:xfrm>
        </p:spPr>
        <p:txBody>
          <a:bodyPr vert="horz" lIns="0" tIns="0" rIns="0" bIns="0" rtlCol="0" anchor="ctr">
            <a:normAutofit/>
          </a:bodyPr>
          <a:lstStyle>
            <a:lvl1pPr>
              <a:defRPr lang="de-DE" dirty="0">
                <a:solidFill>
                  <a:srgbClr val="AFAFAF"/>
                </a:solidFill>
              </a:defRPr>
            </a:lvl1pPr>
          </a:lstStyle>
          <a:p>
            <a:pPr marL="0" lvl="0" indent="0" algn="ctr">
              <a:buNone/>
            </a:pPr>
            <a:endParaRPr lang="de-DE" dirty="0"/>
          </a:p>
        </p:txBody>
      </p:sp>
      <p:sp>
        <p:nvSpPr>
          <p:cNvPr id="14" name="Bildplatzhalter 3"/>
          <p:cNvSpPr>
            <a:spLocks noGrp="1"/>
          </p:cNvSpPr>
          <p:nvPr>
            <p:ph type="pic" sz="quarter" idx="19"/>
          </p:nvPr>
        </p:nvSpPr>
        <p:spPr>
          <a:xfrm>
            <a:off x="5938509" y="1555750"/>
            <a:ext cx="3207080" cy="4248150"/>
          </a:xfrm>
        </p:spPr>
        <p:txBody>
          <a:bodyPr vert="horz" lIns="0" tIns="0" rIns="0" bIns="0" rtlCol="0" anchor="ctr">
            <a:normAutofit/>
          </a:bodyPr>
          <a:lstStyle>
            <a:lvl1pPr>
              <a:defRPr lang="de-DE" dirty="0">
                <a:solidFill>
                  <a:srgbClr val="AFAFAF"/>
                </a:solidFill>
              </a:defRPr>
            </a:lvl1pPr>
          </a:lstStyle>
          <a:p>
            <a:pPr marL="0" lvl="0" indent="0" algn="ctr">
              <a:buNone/>
            </a:pPr>
            <a:endParaRPr lang="de-DE" dirty="0"/>
          </a:p>
        </p:txBody>
      </p:sp>
    </p:spTree>
    <p:extLst>
      <p:ext uri="{BB962C8B-B14F-4D97-AF65-F5344CB8AC3E}">
        <p14:creationId xmlns:p14="http://schemas.microsoft.com/office/powerpoint/2010/main" val="30002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3074" y="1555200"/>
            <a:ext cx="2811661" cy="4248152"/>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sz="20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8" name="Inhaltsplatzhalter 5"/>
          <p:cNvSpPr>
            <a:spLocks noGrp="1"/>
          </p:cNvSpPr>
          <p:nvPr>
            <p:ph sz="quarter" idx="18"/>
          </p:nvPr>
        </p:nvSpPr>
        <p:spPr>
          <a:xfrm>
            <a:off x="3198736" y="1555200"/>
            <a:ext cx="2739774" cy="4248152"/>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sz="20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9" name="Inhaltsplatzhalter 5"/>
          <p:cNvSpPr>
            <a:spLocks noGrp="1"/>
          </p:cNvSpPr>
          <p:nvPr>
            <p:ph sz="quarter" idx="19"/>
          </p:nvPr>
        </p:nvSpPr>
        <p:spPr>
          <a:xfrm>
            <a:off x="6082510" y="1555200"/>
            <a:ext cx="2819396" cy="1162121"/>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sz="20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p:txBody>
      </p:sp>
      <p:sp>
        <p:nvSpPr>
          <p:cNvPr id="10" name="Textplatzhalter 3"/>
          <p:cNvSpPr>
            <a:spLocks noGrp="1"/>
          </p:cNvSpPr>
          <p:nvPr>
            <p:ph type="body" sz="quarter" idx="21" hasCustomPrompt="1"/>
          </p:nvPr>
        </p:nvSpPr>
        <p:spPr>
          <a:xfrm>
            <a:off x="6082510" y="2837211"/>
            <a:ext cx="2821406" cy="540000"/>
          </a:xfrm>
          <a:solidFill>
            <a:schemeClr val="accent1"/>
          </a:solidFill>
        </p:spPr>
        <p:txBody>
          <a:bodyPr vert="horz" lIns="144000" tIns="144000" rIns="144000" bIns="108000" rtlCol="0" anchor="ctr">
            <a:noAutofit/>
          </a:bodyPr>
          <a:lstStyle>
            <a:lvl1pPr>
              <a:defRPr lang="en-US" sz="1600" noProof="0" dirty="0">
                <a:solidFill>
                  <a:schemeClr val="bg1"/>
                </a:solidFill>
              </a:defRPr>
            </a:lvl1pPr>
          </a:lstStyle>
          <a:p>
            <a:pPr marL="0" lvl="0" indent="0">
              <a:buFontTx/>
              <a:buNone/>
            </a:pPr>
            <a:r>
              <a:rPr lang="en-US" noProof="0" dirty="0"/>
              <a:t>Insert section title here.</a:t>
            </a:r>
          </a:p>
        </p:txBody>
      </p:sp>
      <p:sp>
        <p:nvSpPr>
          <p:cNvPr id="11" name="Textplatzhalter 3"/>
          <p:cNvSpPr>
            <a:spLocks noGrp="1"/>
          </p:cNvSpPr>
          <p:nvPr>
            <p:ph type="body" sz="quarter" idx="22" hasCustomPrompt="1"/>
          </p:nvPr>
        </p:nvSpPr>
        <p:spPr>
          <a:xfrm>
            <a:off x="6082510" y="3521211"/>
            <a:ext cx="2821406" cy="540000"/>
          </a:xfrm>
          <a:solidFill>
            <a:schemeClr val="bg1">
              <a:lumMod val="85000"/>
            </a:schemeClr>
          </a:solidFill>
        </p:spPr>
        <p:txBody>
          <a:bodyPr vert="horz" lIns="144000" tIns="144000" rIns="144000" bIns="108000" rtlCol="0" anchor="ctr">
            <a:noAutofit/>
          </a:bodyPr>
          <a:lstStyle>
            <a:lvl1pPr>
              <a:defRPr lang="en-US" sz="1600"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12" name="Textplatzhalter 3"/>
          <p:cNvSpPr>
            <a:spLocks noGrp="1"/>
          </p:cNvSpPr>
          <p:nvPr>
            <p:ph type="body" sz="quarter" idx="23" hasCustomPrompt="1"/>
          </p:nvPr>
        </p:nvSpPr>
        <p:spPr>
          <a:xfrm>
            <a:off x="6082510" y="4205211"/>
            <a:ext cx="2821406" cy="540000"/>
          </a:xfrm>
          <a:solidFill>
            <a:schemeClr val="bg1">
              <a:lumMod val="85000"/>
            </a:schemeClr>
          </a:solidFill>
        </p:spPr>
        <p:txBody>
          <a:bodyPr vert="horz" lIns="144000" tIns="144000" rIns="144000" bIns="108000" rtlCol="0" anchor="ctr">
            <a:noAutofit/>
          </a:bodyPr>
          <a:lstStyle>
            <a:lvl1pPr>
              <a:defRPr lang="en-US" sz="1600"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13" name="Textplatzhalter 3"/>
          <p:cNvSpPr>
            <a:spLocks noGrp="1"/>
          </p:cNvSpPr>
          <p:nvPr>
            <p:ph type="body" sz="quarter" idx="24" hasCustomPrompt="1"/>
          </p:nvPr>
        </p:nvSpPr>
        <p:spPr>
          <a:xfrm>
            <a:off x="6082510" y="4889212"/>
            <a:ext cx="2821406" cy="540000"/>
          </a:xfrm>
          <a:solidFill>
            <a:schemeClr val="bg1">
              <a:lumMod val="85000"/>
            </a:schemeClr>
          </a:solidFill>
        </p:spPr>
        <p:txBody>
          <a:bodyPr vert="horz" lIns="144000" tIns="144000" rIns="144000" bIns="108000" rtlCol="0" anchor="ctr">
            <a:noAutofit/>
          </a:bodyPr>
          <a:lstStyle>
            <a:lvl1pPr>
              <a:defRPr lang="en-US" sz="1600" noProof="0" dirty="0">
                <a:solidFill>
                  <a:schemeClr val="tx1">
                    <a:lumMod val="65000"/>
                    <a:lumOff val="35000"/>
                  </a:schemeClr>
                </a:solidFill>
              </a:defRPr>
            </a:lvl1pPr>
          </a:lstStyle>
          <a:p>
            <a:pPr marL="0" lvl="0" indent="0">
              <a:buFontTx/>
              <a:buNone/>
            </a:pPr>
            <a:r>
              <a:rPr lang="en-US" noProof="0" dirty="0"/>
              <a:t>Insert section title here.</a:t>
            </a:r>
          </a:p>
        </p:txBody>
      </p:sp>
    </p:spTree>
    <p:extLst>
      <p:ext uri="{BB962C8B-B14F-4D97-AF65-F5344CB8AC3E}">
        <p14:creationId xmlns:p14="http://schemas.microsoft.com/office/powerpoint/2010/main" val="138214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4 column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3075" y="1555048"/>
            <a:ext cx="2083597" cy="4248152"/>
          </a:xfrm>
        </p:spPr>
        <p:txBody>
          <a:bodyPr rIns="72000">
            <a:noAutofit/>
          </a:bodyPr>
          <a:lstStyle>
            <a:lvl1pPr marL="0" indent="0">
              <a:lnSpc>
                <a:spcPct val="110000"/>
              </a:lnSpc>
              <a:spcBef>
                <a:spcPts val="0"/>
              </a:spcBef>
              <a:spcAft>
                <a:spcPts val="1000"/>
              </a:spcAft>
              <a:buClr>
                <a:srgbClr val="AFAFAF"/>
              </a:buClr>
              <a:buFontTx/>
              <a:buNone/>
              <a:defRPr sz="2000">
                <a:solidFill>
                  <a:schemeClr val="accent1"/>
                </a:solidFill>
              </a:defRPr>
            </a:lvl1pPr>
            <a:lvl2pPr marL="0" indent="0">
              <a:lnSpc>
                <a:spcPct val="110000"/>
              </a:lnSpc>
              <a:spcBef>
                <a:spcPts val="0"/>
              </a:spcBef>
              <a:spcAft>
                <a:spcPts val="1000"/>
              </a:spcAft>
              <a:buClr>
                <a:srgbClr val="AFAFAF"/>
              </a:buClr>
              <a:buFontTx/>
              <a:buNone/>
              <a:defRPr sz="1600">
                <a:solidFill>
                  <a:srgbClr val="646464"/>
                </a:solidFill>
              </a:defRPr>
            </a:lvl2pPr>
            <a:lvl3pPr marL="284400" indent="0">
              <a:lnSpc>
                <a:spcPct val="110000"/>
              </a:lnSpc>
              <a:spcBef>
                <a:spcPts val="0"/>
              </a:spcBef>
              <a:spcAft>
                <a:spcPts val="1000"/>
              </a:spcAft>
              <a:buClr>
                <a:srgbClr val="AFAFAF"/>
              </a:buClr>
              <a:buFontTx/>
              <a:buNone/>
              <a:defRPr sz="1600">
                <a:solidFill>
                  <a:srgbClr val="646464"/>
                </a:solidFill>
              </a:defRPr>
            </a:lvl3pPr>
            <a:lvl4pPr marL="565200" indent="0">
              <a:lnSpc>
                <a:spcPct val="110000"/>
              </a:lnSpc>
              <a:spcBef>
                <a:spcPts val="0"/>
              </a:spcBef>
              <a:spcAft>
                <a:spcPts val="1000"/>
              </a:spcAft>
              <a:buClr>
                <a:srgbClr val="AFAFAF"/>
              </a:buClr>
              <a:buFontTx/>
              <a:buNone/>
              <a:defRPr sz="1600">
                <a:solidFill>
                  <a:srgbClr val="646464"/>
                </a:solidFill>
              </a:defRPr>
            </a:lvl4pPr>
            <a:lvl5pPr marL="846000" indent="0">
              <a:lnSpc>
                <a:spcPct val="110000"/>
              </a:lnSpc>
              <a:spcBef>
                <a:spcPts val="0"/>
              </a:spcBef>
              <a:spcAft>
                <a:spcPts val="1000"/>
              </a:spcAft>
              <a:buClr>
                <a:srgbClr val="AFAFAF"/>
              </a:buClr>
              <a:buFontTx/>
              <a:buNone/>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8" name="Inhaltsplatzhalter 5"/>
          <p:cNvSpPr>
            <a:spLocks noGrp="1"/>
          </p:cNvSpPr>
          <p:nvPr>
            <p:ph sz="quarter" idx="18"/>
          </p:nvPr>
        </p:nvSpPr>
        <p:spPr>
          <a:xfrm>
            <a:off x="2477791" y="1555048"/>
            <a:ext cx="2018831" cy="4248152"/>
          </a:xfrm>
        </p:spPr>
        <p:txBody>
          <a:bodyPr rIns="72000">
            <a:noAutofit/>
          </a:bodyPr>
          <a:lstStyle>
            <a:lvl1pPr marL="0" indent="0">
              <a:lnSpc>
                <a:spcPct val="110000"/>
              </a:lnSpc>
              <a:spcBef>
                <a:spcPts val="0"/>
              </a:spcBef>
              <a:spcAft>
                <a:spcPts val="1000"/>
              </a:spcAft>
              <a:buClr>
                <a:srgbClr val="AFAFAF"/>
              </a:buClr>
              <a:buFontTx/>
              <a:buNone/>
              <a:defRPr sz="2000">
                <a:solidFill>
                  <a:schemeClr val="accent1"/>
                </a:solidFill>
              </a:defRPr>
            </a:lvl1pPr>
            <a:lvl2pPr marL="0" indent="0">
              <a:lnSpc>
                <a:spcPct val="110000"/>
              </a:lnSpc>
              <a:spcBef>
                <a:spcPts val="0"/>
              </a:spcBef>
              <a:spcAft>
                <a:spcPts val="1000"/>
              </a:spcAft>
              <a:buClr>
                <a:srgbClr val="AFAFAF"/>
              </a:buClr>
              <a:buFontTx/>
              <a:buNone/>
              <a:defRPr sz="1600">
                <a:solidFill>
                  <a:srgbClr val="646464"/>
                </a:solidFill>
              </a:defRPr>
            </a:lvl2pPr>
            <a:lvl3pPr marL="284400" indent="0">
              <a:lnSpc>
                <a:spcPct val="110000"/>
              </a:lnSpc>
              <a:spcBef>
                <a:spcPts val="0"/>
              </a:spcBef>
              <a:spcAft>
                <a:spcPts val="1000"/>
              </a:spcAft>
              <a:buClr>
                <a:srgbClr val="AFAFAF"/>
              </a:buClr>
              <a:buFontTx/>
              <a:buNone/>
              <a:defRPr sz="1600">
                <a:solidFill>
                  <a:srgbClr val="646464"/>
                </a:solidFill>
              </a:defRPr>
            </a:lvl3pPr>
            <a:lvl4pPr marL="565200" indent="0">
              <a:lnSpc>
                <a:spcPct val="110000"/>
              </a:lnSpc>
              <a:spcBef>
                <a:spcPts val="0"/>
              </a:spcBef>
              <a:spcAft>
                <a:spcPts val="1000"/>
              </a:spcAft>
              <a:buClr>
                <a:srgbClr val="AFAFAF"/>
              </a:buClr>
              <a:buFontTx/>
              <a:buNone/>
              <a:defRPr sz="1600">
                <a:solidFill>
                  <a:srgbClr val="646464"/>
                </a:solidFill>
              </a:defRPr>
            </a:lvl4pPr>
            <a:lvl5pPr marL="846000" indent="0">
              <a:lnSpc>
                <a:spcPct val="110000"/>
              </a:lnSpc>
              <a:spcBef>
                <a:spcPts val="0"/>
              </a:spcBef>
              <a:spcAft>
                <a:spcPts val="1000"/>
              </a:spcAft>
              <a:buClr>
                <a:srgbClr val="AFAFAF"/>
              </a:buClr>
              <a:buFontTx/>
              <a:buNone/>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9" name="Inhaltsplatzhalter 5"/>
          <p:cNvSpPr>
            <a:spLocks noGrp="1"/>
          </p:cNvSpPr>
          <p:nvPr>
            <p:ph sz="quarter" idx="19"/>
          </p:nvPr>
        </p:nvSpPr>
        <p:spPr>
          <a:xfrm>
            <a:off x="4640621" y="1555048"/>
            <a:ext cx="2018832" cy="4248152"/>
          </a:xfrm>
        </p:spPr>
        <p:txBody>
          <a:bodyPr rIns="72000">
            <a:noAutofit/>
          </a:bodyPr>
          <a:lstStyle>
            <a:lvl1pPr marL="0" indent="0">
              <a:lnSpc>
                <a:spcPct val="110000"/>
              </a:lnSpc>
              <a:spcBef>
                <a:spcPts val="0"/>
              </a:spcBef>
              <a:spcAft>
                <a:spcPts val="1000"/>
              </a:spcAft>
              <a:buClr>
                <a:srgbClr val="AFAFAF"/>
              </a:buClr>
              <a:buFontTx/>
              <a:buNone/>
              <a:defRPr sz="2000">
                <a:solidFill>
                  <a:schemeClr val="accent1"/>
                </a:solidFill>
              </a:defRPr>
            </a:lvl1pPr>
            <a:lvl2pPr marL="0" indent="0">
              <a:lnSpc>
                <a:spcPct val="110000"/>
              </a:lnSpc>
              <a:spcBef>
                <a:spcPts val="0"/>
              </a:spcBef>
              <a:spcAft>
                <a:spcPts val="1000"/>
              </a:spcAft>
              <a:buClr>
                <a:srgbClr val="AFAFAF"/>
              </a:buClr>
              <a:buFontTx/>
              <a:buNone/>
              <a:defRPr sz="1600">
                <a:solidFill>
                  <a:srgbClr val="646464"/>
                </a:solidFill>
              </a:defRPr>
            </a:lvl2pPr>
            <a:lvl3pPr marL="284400" indent="0">
              <a:lnSpc>
                <a:spcPct val="110000"/>
              </a:lnSpc>
              <a:spcBef>
                <a:spcPts val="0"/>
              </a:spcBef>
              <a:spcAft>
                <a:spcPts val="1000"/>
              </a:spcAft>
              <a:buClr>
                <a:srgbClr val="AFAFAF"/>
              </a:buClr>
              <a:buFontTx/>
              <a:buNone/>
              <a:defRPr sz="1400">
                <a:solidFill>
                  <a:schemeClr val="bg1">
                    <a:lumMod val="65000"/>
                  </a:schemeClr>
                </a:solidFill>
              </a:defRPr>
            </a:lvl3pPr>
            <a:lvl4pPr marL="565200" indent="0">
              <a:lnSpc>
                <a:spcPct val="110000"/>
              </a:lnSpc>
              <a:spcBef>
                <a:spcPts val="0"/>
              </a:spcBef>
              <a:spcAft>
                <a:spcPts val="1000"/>
              </a:spcAft>
              <a:buClr>
                <a:srgbClr val="AFAFAF"/>
              </a:buClr>
              <a:buFontTx/>
              <a:buNone/>
              <a:defRPr sz="1400">
                <a:solidFill>
                  <a:schemeClr val="bg1">
                    <a:lumMod val="65000"/>
                  </a:schemeClr>
                </a:solidFill>
              </a:defRPr>
            </a:lvl4pPr>
            <a:lvl5pPr marL="846000" indent="0">
              <a:lnSpc>
                <a:spcPct val="110000"/>
              </a:lnSpc>
              <a:spcBef>
                <a:spcPts val="0"/>
              </a:spcBef>
              <a:spcAft>
                <a:spcPts val="1000"/>
              </a:spcAft>
              <a:buClr>
                <a:srgbClr val="AFAFAF"/>
              </a:buClr>
              <a:buFontTx/>
              <a:buNone/>
              <a:defRPr sz="1400">
                <a:solidFill>
                  <a:schemeClr val="bg1">
                    <a:lumMod val="6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1" name="Inhaltsplatzhalter 5"/>
          <p:cNvSpPr>
            <a:spLocks noGrp="1"/>
          </p:cNvSpPr>
          <p:nvPr>
            <p:ph sz="quarter" idx="20"/>
          </p:nvPr>
        </p:nvSpPr>
        <p:spPr>
          <a:xfrm>
            <a:off x="6803454" y="1555048"/>
            <a:ext cx="2098452" cy="1098152"/>
          </a:xfrm>
        </p:spPr>
        <p:txBody>
          <a:bodyPr rIns="0">
            <a:noAutofit/>
          </a:bodyPr>
          <a:lstStyle>
            <a:lvl1pPr marL="0" indent="0">
              <a:lnSpc>
                <a:spcPct val="110000"/>
              </a:lnSpc>
              <a:spcBef>
                <a:spcPts val="0"/>
              </a:spcBef>
              <a:spcAft>
                <a:spcPts val="1000"/>
              </a:spcAft>
              <a:buClr>
                <a:srgbClr val="AFAFAF"/>
              </a:buClr>
              <a:buFontTx/>
              <a:buNone/>
              <a:defRPr sz="1600">
                <a:solidFill>
                  <a:schemeClr val="accent1"/>
                </a:solidFill>
              </a:defRPr>
            </a:lvl1pPr>
            <a:lvl2pPr marL="0" indent="0">
              <a:lnSpc>
                <a:spcPct val="110000"/>
              </a:lnSpc>
              <a:spcBef>
                <a:spcPts val="0"/>
              </a:spcBef>
              <a:spcAft>
                <a:spcPts val="1000"/>
              </a:spcAft>
              <a:buClr>
                <a:srgbClr val="AFAFAF"/>
              </a:buClr>
              <a:buFontTx/>
              <a:buNone/>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p:txBody>
      </p:sp>
      <p:sp>
        <p:nvSpPr>
          <p:cNvPr id="43" name="Textplatzhalter 3"/>
          <p:cNvSpPr>
            <a:spLocks noGrp="1"/>
          </p:cNvSpPr>
          <p:nvPr>
            <p:ph type="body" sz="quarter" idx="21" hasCustomPrompt="1"/>
          </p:nvPr>
        </p:nvSpPr>
        <p:spPr>
          <a:xfrm>
            <a:off x="6803440" y="2837211"/>
            <a:ext cx="2100476" cy="540000"/>
          </a:xfrm>
          <a:solidFill>
            <a:schemeClr val="accent1"/>
          </a:solidFill>
        </p:spPr>
        <p:txBody>
          <a:bodyPr vert="horz" lIns="144000" tIns="144000" rIns="144000" bIns="108000" rtlCol="0" anchor="ctr">
            <a:noAutofit/>
          </a:bodyPr>
          <a:lstStyle>
            <a:lvl1pPr>
              <a:buFontTx/>
              <a:buNone/>
              <a:defRPr lang="en-US" sz="1400" noProof="0" dirty="0">
                <a:solidFill>
                  <a:schemeClr val="bg1"/>
                </a:solidFill>
              </a:defRPr>
            </a:lvl1pPr>
          </a:lstStyle>
          <a:p>
            <a:pPr marL="0" lvl="0" indent="0">
              <a:buFontTx/>
              <a:buNone/>
            </a:pPr>
            <a:r>
              <a:rPr lang="en-US" noProof="0" dirty="0"/>
              <a:t>Insert section title here.</a:t>
            </a:r>
          </a:p>
        </p:txBody>
      </p:sp>
      <p:sp>
        <p:nvSpPr>
          <p:cNvPr id="44" name="Textplatzhalter 3"/>
          <p:cNvSpPr>
            <a:spLocks noGrp="1"/>
          </p:cNvSpPr>
          <p:nvPr>
            <p:ph type="body" sz="quarter" idx="22" hasCustomPrompt="1"/>
          </p:nvPr>
        </p:nvSpPr>
        <p:spPr>
          <a:xfrm>
            <a:off x="6803440" y="3521211"/>
            <a:ext cx="2100476" cy="540000"/>
          </a:xfrm>
          <a:solidFill>
            <a:schemeClr val="bg1">
              <a:lumMod val="85000"/>
            </a:schemeClr>
          </a:solidFill>
        </p:spPr>
        <p:txBody>
          <a:bodyPr vert="horz" lIns="144000" tIns="144000" rIns="144000" bIns="108000" rtlCol="0" anchor="ctr">
            <a:noAutofit/>
          </a:bodyPr>
          <a:lstStyle>
            <a:lvl1pPr>
              <a:buFontTx/>
              <a:buNone/>
              <a:defRPr lang="en-US" sz="1400"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45" name="Textplatzhalter 3"/>
          <p:cNvSpPr>
            <a:spLocks noGrp="1"/>
          </p:cNvSpPr>
          <p:nvPr>
            <p:ph type="body" sz="quarter" idx="23" hasCustomPrompt="1"/>
          </p:nvPr>
        </p:nvSpPr>
        <p:spPr>
          <a:xfrm>
            <a:off x="6803440" y="4205211"/>
            <a:ext cx="2100476" cy="540000"/>
          </a:xfrm>
          <a:solidFill>
            <a:schemeClr val="bg1">
              <a:lumMod val="85000"/>
            </a:schemeClr>
          </a:solidFill>
        </p:spPr>
        <p:txBody>
          <a:bodyPr vert="horz" lIns="144000" tIns="144000" rIns="144000" bIns="108000" rtlCol="0" anchor="ctr">
            <a:noAutofit/>
          </a:bodyPr>
          <a:lstStyle>
            <a:lvl1pPr>
              <a:buFontTx/>
              <a:buNone/>
              <a:defRPr lang="en-US" sz="1400"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46" name="Textplatzhalter 3"/>
          <p:cNvSpPr>
            <a:spLocks noGrp="1"/>
          </p:cNvSpPr>
          <p:nvPr>
            <p:ph type="body" sz="quarter" idx="24" hasCustomPrompt="1"/>
          </p:nvPr>
        </p:nvSpPr>
        <p:spPr>
          <a:xfrm>
            <a:off x="6803440" y="4889212"/>
            <a:ext cx="2100476" cy="540000"/>
          </a:xfrm>
          <a:solidFill>
            <a:schemeClr val="bg1">
              <a:lumMod val="85000"/>
            </a:schemeClr>
          </a:solidFill>
        </p:spPr>
        <p:txBody>
          <a:bodyPr vert="horz" lIns="144000" tIns="144000" rIns="144000" bIns="108000" rtlCol="0" anchor="ctr">
            <a:noAutofit/>
          </a:bodyPr>
          <a:lstStyle>
            <a:lvl1pPr>
              <a:buFontTx/>
              <a:buNone/>
              <a:defRPr lang="en-US" sz="1400" noProof="0" dirty="0">
                <a:solidFill>
                  <a:schemeClr val="tx1">
                    <a:lumMod val="65000"/>
                    <a:lumOff val="35000"/>
                  </a:schemeClr>
                </a:solidFill>
              </a:defRPr>
            </a:lvl1pPr>
          </a:lstStyle>
          <a:p>
            <a:pPr marL="0" lvl="0" indent="0">
              <a:buFontTx/>
              <a:buNone/>
            </a:pPr>
            <a:r>
              <a:rPr lang="en-US" noProof="0" dirty="0"/>
              <a:t>Insert section title here.</a:t>
            </a:r>
          </a:p>
        </p:txBody>
      </p:sp>
    </p:spTree>
    <p:extLst>
      <p:ext uri="{BB962C8B-B14F-4D97-AF65-F5344CB8AC3E}">
        <p14:creationId xmlns:p14="http://schemas.microsoft.com/office/powerpoint/2010/main" val="426575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and content, 3 column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3074" y="4021805"/>
            <a:ext cx="2814179" cy="1723881"/>
          </a:xfrm>
        </p:spPr>
        <p:txBody>
          <a:bodyPr rIns="360000">
            <a:noAutofit/>
          </a:bodyPr>
          <a:lstStyle>
            <a:lvl1pPr marL="0" indent="0">
              <a:lnSpc>
                <a:spcPts val="1600"/>
              </a:lnSpc>
              <a:spcBef>
                <a:spcPts val="0"/>
              </a:spcBef>
              <a:spcAft>
                <a:spcPts val="1000"/>
              </a:spcAft>
              <a:buClr>
                <a:srgbClr val="AFAFAF"/>
              </a:buClr>
              <a:buFont typeface="Arial" panose="020B0604020202020204" pitchFamily="34" charset="0"/>
              <a:buNone/>
              <a:defRPr lang="de-DE" sz="1400" kern="1200" dirty="0" smtClean="0">
                <a:solidFill>
                  <a:srgbClr val="AFAFAF"/>
                </a:solidFill>
                <a:latin typeface="+mn-lt"/>
                <a:ea typeface="+mn-ea"/>
                <a:cs typeface="+mn-cs"/>
              </a:defRPr>
            </a:lvl1pPr>
            <a:lvl2pPr marL="2844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75000"/>
                  </a:schemeClr>
                </a:solidFill>
              </a:defRPr>
            </a:lvl2pPr>
            <a:lvl3pPr marL="5688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75000"/>
                  </a:schemeClr>
                </a:solidFill>
              </a:defRPr>
            </a:lvl3pPr>
            <a:lvl4pPr marL="8496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7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59" name="Inhaltsplatzhalter 5"/>
          <p:cNvSpPr>
            <a:spLocks noGrp="1"/>
          </p:cNvSpPr>
          <p:nvPr>
            <p:ph sz="quarter" idx="19"/>
          </p:nvPr>
        </p:nvSpPr>
        <p:spPr>
          <a:xfrm>
            <a:off x="6087726" y="4021805"/>
            <a:ext cx="2814179" cy="1723881"/>
          </a:xfrm>
        </p:spPr>
        <p:txBody>
          <a:bodyPr rIns="432000">
            <a:noAutofit/>
          </a:bodyPr>
          <a:lstStyle>
            <a:lvl1pPr marL="0" indent="0">
              <a:lnSpc>
                <a:spcPts val="1600"/>
              </a:lnSpc>
              <a:spcBef>
                <a:spcPts val="0"/>
              </a:spcBef>
              <a:spcAft>
                <a:spcPts val="1000"/>
              </a:spcAft>
              <a:buClr>
                <a:srgbClr val="AFAFAF"/>
              </a:buClr>
              <a:buFont typeface="Arial" panose="020B0604020202020204" pitchFamily="34" charset="0"/>
              <a:buNone/>
              <a:defRPr lang="de-DE" sz="1400" kern="1200" dirty="0" smtClean="0">
                <a:solidFill>
                  <a:schemeClr val="bg1">
                    <a:lumMod val="75000"/>
                  </a:schemeClr>
                </a:solidFill>
                <a:latin typeface="+mn-lt"/>
                <a:ea typeface="+mn-ea"/>
                <a:cs typeface="+mn-cs"/>
              </a:defRPr>
            </a:lvl1pPr>
            <a:lvl2pPr marL="284400" indent="-284400">
              <a:lnSpc>
                <a:spcPts val="1600"/>
              </a:lnSpc>
              <a:spcBef>
                <a:spcPts val="0"/>
              </a:spcBef>
              <a:spcAft>
                <a:spcPts val="1000"/>
              </a:spcAft>
              <a:buClr>
                <a:srgbClr val="AFAFAF"/>
              </a:buClr>
              <a:buFont typeface="Arial" panose="020B0604020202020204" pitchFamily="34" charset="0"/>
              <a:buChar char="•"/>
              <a:defRPr lang="de-DE" sz="1400" kern="1200" dirty="0" smtClean="0">
                <a:solidFill>
                  <a:schemeClr val="bg1">
                    <a:lumMod val="75000"/>
                  </a:schemeClr>
                </a:solidFill>
                <a:latin typeface="+mn-lt"/>
                <a:ea typeface="+mn-ea"/>
                <a:cs typeface="+mn-cs"/>
              </a:defRPr>
            </a:lvl2pPr>
            <a:lvl3pPr marL="568800" indent="-284400">
              <a:lnSpc>
                <a:spcPts val="1600"/>
              </a:lnSpc>
              <a:spcBef>
                <a:spcPts val="0"/>
              </a:spcBef>
              <a:spcAft>
                <a:spcPts val="1000"/>
              </a:spcAft>
              <a:buClr>
                <a:srgbClr val="AFAFAF"/>
              </a:buClr>
              <a:buFont typeface="Symbol" panose="05050102010706020507" pitchFamily="18" charset="2"/>
              <a:buChar char="-"/>
              <a:defRPr lang="de-DE" sz="1400" kern="1200" dirty="0" smtClean="0">
                <a:solidFill>
                  <a:schemeClr val="bg1">
                    <a:lumMod val="75000"/>
                  </a:schemeClr>
                </a:solidFill>
                <a:latin typeface="+mn-lt"/>
                <a:ea typeface="+mn-ea"/>
                <a:cs typeface="+mn-cs"/>
              </a:defRPr>
            </a:lvl3pPr>
            <a:lvl4pPr marL="849600" indent="-284400">
              <a:lnSpc>
                <a:spcPts val="1600"/>
              </a:lnSpc>
              <a:spcBef>
                <a:spcPts val="0"/>
              </a:spcBef>
              <a:spcAft>
                <a:spcPts val="1000"/>
              </a:spcAft>
              <a:buClr>
                <a:srgbClr val="AFAFAF"/>
              </a:buClr>
              <a:buFont typeface="Symbol" panose="05050102010706020507" pitchFamily="18" charset="2"/>
              <a:buChar char="-"/>
              <a:defRPr lang="de-DE" sz="1400" kern="1200" dirty="0" smtClean="0">
                <a:solidFill>
                  <a:schemeClr val="bg1">
                    <a:lumMod val="75000"/>
                  </a:schemeClr>
                </a:solidFill>
                <a:latin typeface="+mn-lt"/>
                <a:ea typeface="+mn-ea"/>
                <a:cs typeface="+mn-cs"/>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9" name="Inhaltsplatzhalter 5"/>
          <p:cNvSpPr>
            <a:spLocks noGrp="1"/>
          </p:cNvSpPr>
          <p:nvPr>
            <p:ph sz="quarter" idx="32"/>
          </p:nvPr>
        </p:nvSpPr>
        <p:spPr>
          <a:xfrm>
            <a:off x="243074" y="3607200"/>
            <a:ext cx="2814190" cy="410400"/>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lang="de-DE" sz="2000" kern="1200" noProof="0" dirty="0">
                <a:solidFill>
                  <a:srgbClr val="646464"/>
                </a:solidFill>
                <a:latin typeface="+mn-lt"/>
                <a:ea typeface="+mn-ea"/>
                <a:cs typeface="+mn-cs"/>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80" name="Inhaltsplatzhalter 5"/>
          <p:cNvSpPr>
            <a:spLocks noGrp="1"/>
          </p:cNvSpPr>
          <p:nvPr>
            <p:ph sz="quarter" idx="33"/>
          </p:nvPr>
        </p:nvSpPr>
        <p:spPr>
          <a:xfrm>
            <a:off x="3198734" y="3611405"/>
            <a:ext cx="2739775" cy="410400"/>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lang="de-DE" sz="2000" kern="1200" noProof="0" dirty="0">
                <a:solidFill>
                  <a:srgbClr val="646464"/>
                </a:solidFill>
                <a:latin typeface="+mn-lt"/>
                <a:ea typeface="+mn-ea"/>
                <a:cs typeface="+mn-cs"/>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81" name="Inhaltsplatzhalter 5"/>
          <p:cNvSpPr>
            <a:spLocks noGrp="1"/>
          </p:cNvSpPr>
          <p:nvPr>
            <p:ph sz="quarter" idx="34"/>
          </p:nvPr>
        </p:nvSpPr>
        <p:spPr>
          <a:xfrm>
            <a:off x="6087599" y="3607200"/>
            <a:ext cx="2814190" cy="410400"/>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lang="de-DE" sz="2000" kern="1200" noProof="0" dirty="0">
                <a:solidFill>
                  <a:srgbClr val="646464"/>
                </a:solidFill>
                <a:latin typeface="+mn-lt"/>
                <a:ea typeface="+mn-ea"/>
                <a:cs typeface="+mn-cs"/>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19" name="Bildplatzhalter 3"/>
          <p:cNvSpPr>
            <a:spLocks noGrp="1"/>
          </p:cNvSpPr>
          <p:nvPr>
            <p:ph type="pic" sz="quarter" idx="20"/>
          </p:nvPr>
        </p:nvSpPr>
        <p:spPr>
          <a:xfrm>
            <a:off x="242960" y="1559964"/>
            <a:ext cx="2811554" cy="1900800"/>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20" name="Bildplatzhalter 3"/>
          <p:cNvSpPr>
            <a:spLocks noGrp="1"/>
          </p:cNvSpPr>
          <p:nvPr>
            <p:ph type="pic" sz="quarter" idx="21"/>
          </p:nvPr>
        </p:nvSpPr>
        <p:spPr>
          <a:xfrm>
            <a:off x="3198735" y="1559964"/>
            <a:ext cx="2739774" cy="1900800"/>
          </a:xfrm>
        </p:spPr>
        <p:txBody>
          <a:bodyPr vert="horz" lIns="0" tIns="0" rIns="0" bIns="0" rtlCol="0" anchor="ctr">
            <a:normAutofit/>
          </a:bodyPr>
          <a:lstStyle>
            <a:lvl1pPr>
              <a:defRPr lang="de-DE" dirty="0">
                <a:solidFill>
                  <a:srgbClr val="AFAFAF"/>
                </a:solidFill>
              </a:defRPr>
            </a:lvl1pPr>
          </a:lstStyle>
          <a:p>
            <a:pPr marL="0" lvl="0" indent="0" algn="ctr">
              <a:buNone/>
            </a:pPr>
            <a:endParaRPr lang="de-DE" dirty="0"/>
          </a:p>
        </p:txBody>
      </p:sp>
      <p:sp>
        <p:nvSpPr>
          <p:cNvPr id="21" name="Bildplatzhalter 3"/>
          <p:cNvSpPr>
            <a:spLocks noGrp="1"/>
          </p:cNvSpPr>
          <p:nvPr>
            <p:ph type="pic" sz="quarter" idx="22"/>
          </p:nvPr>
        </p:nvSpPr>
        <p:spPr>
          <a:xfrm>
            <a:off x="6087725" y="1559964"/>
            <a:ext cx="2811427" cy="1900800"/>
          </a:xfr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17" name="Inhaltsplatzhalter 5"/>
          <p:cNvSpPr>
            <a:spLocks noGrp="1"/>
          </p:cNvSpPr>
          <p:nvPr>
            <p:ph sz="quarter" idx="35"/>
          </p:nvPr>
        </p:nvSpPr>
        <p:spPr>
          <a:xfrm>
            <a:off x="3198734" y="4021805"/>
            <a:ext cx="2739776" cy="1723881"/>
          </a:xfrm>
        </p:spPr>
        <p:txBody>
          <a:bodyPr rIns="360000">
            <a:noAutofit/>
          </a:bodyPr>
          <a:lstStyle>
            <a:lvl1pPr marL="285750" indent="-285750">
              <a:lnSpc>
                <a:spcPts val="1600"/>
              </a:lnSpc>
              <a:spcBef>
                <a:spcPts val="0"/>
              </a:spcBef>
              <a:spcAft>
                <a:spcPts val="1000"/>
              </a:spcAft>
              <a:buClr>
                <a:srgbClr val="AFAFAF"/>
              </a:buClr>
              <a:buFont typeface="Arial" panose="020B0604020202020204" pitchFamily="34" charset="0"/>
              <a:buChar char="•"/>
              <a:defRPr lang="de-DE" sz="1400" kern="1200" dirty="0" smtClean="0">
                <a:solidFill>
                  <a:srgbClr val="AFAFAF"/>
                </a:solidFill>
                <a:latin typeface="+mn-lt"/>
                <a:ea typeface="+mn-ea"/>
                <a:cs typeface="+mn-cs"/>
              </a:defRPr>
            </a:lvl1pPr>
            <a:lvl2pPr marL="2844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75000"/>
                  </a:schemeClr>
                </a:solidFill>
              </a:defRPr>
            </a:lvl2pPr>
            <a:lvl3pPr marL="5688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75000"/>
                  </a:schemeClr>
                </a:solidFill>
              </a:defRPr>
            </a:lvl3pPr>
            <a:lvl4pPr marL="8496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7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98136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tile, content alt, 4 column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88" name="Bildplatzhalter 6"/>
          <p:cNvSpPr>
            <a:spLocks noGrp="1"/>
          </p:cNvSpPr>
          <p:nvPr>
            <p:ph type="pic" sz="quarter" idx="21"/>
          </p:nvPr>
        </p:nvSpPr>
        <p:spPr>
          <a:xfrm>
            <a:off x="242960" y="1563234"/>
            <a:ext cx="2084229" cy="1567315"/>
          </a:xfr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89" name="Bildplatzhalter 6"/>
          <p:cNvSpPr>
            <a:spLocks noGrp="1"/>
          </p:cNvSpPr>
          <p:nvPr>
            <p:ph type="pic" sz="quarter" idx="22"/>
          </p:nvPr>
        </p:nvSpPr>
        <p:spPr>
          <a:xfrm>
            <a:off x="2477792" y="1563234"/>
            <a:ext cx="2018830" cy="1567315"/>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90" name="Bildplatzhalter 6"/>
          <p:cNvSpPr>
            <a:spLocks noGrp="1"/>
          </p:cNvSpPr>
          <p:nvPr>
            <p:ph type="pic" sz="quarter" idx="23"/>
          </p:nvPr>
        </p:nvSpPr>
        <p:spPr>
          <a:xfrm>
            <a:off x="4640622" y="1563234"/>
            <a:ext cx="2018832" cy="1567315"/>
          </a:xfrm>
        </p:spPr>
        <p:txBody>
          <a:bodyPr vert="horz" lIns="0" tIns="0" rIns="0" bIns="0" rtlCol="0" anchor="ctr">
            <a:normAutofit/>
          </a:bodyPr>
          <a:lstStyle>
            <a:lvl1pPr>
              <a:defRPr lang="de-DE" dirty="0">
                <a:solidFill>
                  <a:srgbClr val="AFAFAF"/>
                </a:solidFill>
              </a:defRPr>
            </a:lvl1pPr>
          </a:lstStyle>
          <a:p>
            <a:pPr marL="0" lvl="0" indent="0" algn="ctr">
              <a:buNone/>
            </a:pPr>
            <a:endParaRPr lang="de-DE" dirty="0"/>
          </a:p>
        </p:txBody>
      </p:sp>
      <p:sp>
        <p:nvSpPr>
          <p:cNvPr id="91" name="Bildplatzhalter 6"/>
          <p:cNvSpPr>
            <a:spLocks noGrp="1"/>
          </p:cNvSpPr>
          <p:nvPr>
            <p:ph type="pic" sz="quarter" idx="24"/>
          </p:nvPr>
        </p:nvSpPr>
        <p:spPr>
          <a:xfrm>
            <a:off x="6818192" y="1563234"/>
            <a:ext cx="2084229" cy="1567315"/>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128" name="Inhaltsplatzhalter 5"/>
          <p:cNvSpPr>
            <a:spLocks noGrp="1"/>
          </p:cNvSpPr>
          <p:nvPr>
            <p:ph sz="quarter" idx="17"/>
          </p:nvPr>
        </p:nvSpPr>
        <p:spPr>
          <a:xfrm>
            <a:off x="242959" y="3679202"/>
            <a:ext cx="2084230" cy="2123999"/>
          </a:xfrm>
        </p:spPr>
        <p:txBody>
          <a:bodyPr wrap="square" rIns="360000">
            <a:noAutofit/>
          </a:bodyPr>
          <a:lstStyle>
            <a:lvl1pPr marL="0" indent="0">
              <a:lnSpc>
                <a:spcPts val="1600"/>
              </a:lnSpc>
              <a:spcBef>
                <a:spcPts val="0"/>
              </a:spcBef>
              <a:spcAft>
                <a:spcPts val="1000"/>
              </a:spcAft>
              <a:buClr>
                <a:srgbClr val="AFAFAF"/>
              </a:buClr>
              <a:buFont typeface="Arial" panose="020B0604020202020204" pitchFamily="34" charset="0"/>
              <a:buNone/>
              <a:defRPr sz="1400">
                <a:solidFill>
                  <a:schemeClr val="bg1">
                    <a:lumMod val="50000"/>
                  </a:schemeClr>
                </a:solidFill>
              </a:defRPr>
            </a:lvl1pPr>
            <a:lvl2pPr marL="2844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50000"/>
                  </a:schemeClr>
                </a:solidFill>
              </a:defRPr>
            </a:lvl2pPr>
            <a:lvl3pPr marL="5688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3pPr>
            <a:lvl4pPr marL="8496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31" name="Inhaltsplatzhalter 5"/>
          <p:cNvSpPr>
            <a:spLocks noGrp="1"/>
          </p:cNvSpPr>
          <p:nvPr>
            <p:ph sz="quarter" idx="26"/>
          </p:nvPr>
        </p:nvSpPr>
        <p:spPr>
          <a:xfrm>
            <a:off x="2477791" y="3274085"/>
            <a:ext cx="2018831" cy="405116"/>
          </a:xfrm>
        </p:spPr>
        <p:txBody>
          <a:bodyPr rIns="360000">
            <a:normAutofit/>
          </a:bodyPr>
          <a:lstStyle>
            <a:lvl1pPr marL="0" indent="0">
              <a:lnSpc>
                <a:spcPct val="110000"/>
              </a:lnSpc>
              <a:spcBef>
                <a:spcPts val="0"/>
              </a:spcBef>
              <a:spcAft>
                <a:spcPts val="1000"/>
              </a:spcAft>
              <a:buClr>
                <a:srgbClr val="AFAFAF"/>
              </a:buClr>
              <a:buFont typeface="Arial" panose="020B0604020202020204" pitchFamily="34" charset="0"/>
              <a:buNone/>
              <a:defRPr sz="16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132" name="Inhaltsplatzhalter 5"/>
          <p:cNvSpPr>
            <a:spLocks noGrp="1"/>
          </p:cNvSpPr>
          <p:nvPr>
            <p:ph sz="quarter" idx="27"/>
          </p:nvPr>
        </p:nvSpPr>
        <p:spPr>
          <a:xfrm>
            <a:off x="2477791" y="3679202"/>
            <a:ext cx="2018831" cy="2123999"/>
          </a:xfrm>
        </p:spPr>
        <p:txBody>
          <a:bodyPr wrap="square" rIns="360000">
            <a:noAutofit/>
          </a:bodyPr>
          <a:lstStyle>
            <a:lvl1pPr marL="0" indent="0">
              <a:lnSpc>
                <a:spcPts val="1600"/>
              </a:lnSpc>
              <a:spcBef>
                <a:spcPts val="0"/>
              </a:spcBef>
              <a:spcAft>
                <a:spcPts val="1000"/>
              </a:spcAft>
              <a:buClr>
                <a:srgbClr val="AFAFAF"/>
              </a:buClr>
              <a:buFont typeface="Arial" panose="020B0604020202020204" pitchFamily="34" charset="0"/>
              <a:buNone/>
              <a:defRPr sz="1400">
                <a:solidFill>
                  <a:schemeClr val="bg1">
                    <a:lumMod val="50000"/>
                  </a:schemeClr>
                </a:solidFill>
              </a:defRPr>
            </a:lvl1pPr>
            <a:lvl2pPr marL="2844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50000"/>
                  </a:schemeClr>
                </a:solidFill>
              </a:defRPr>
            </a:lvl2pPr>
            <a:lvl3pPr marL="5688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3pPr>
            <a:lvl4pPr marL="8496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33" name="Inhaltsplatzhalter 5"/>
          <p:cNvSpPr>
            <a:spLocks noGrp="1"/>
          </p:cNvSpPr>
          <p:nvPr>
            <p:ph sz="quarter" idx="28"/>
          </p:nvPr>
        </p:nvSpPr>
        <p:spPr>
          <a:xfrm>
            <a:off x="4640621" y="3274085"/>
            <a:ext cx="2018833" cy="405116"/>
          </a:xfrm>
        </p:spPr>
        <p:txBody>
          <a:bodyPr rIns="360000">
            <a:normAutofit/>
          </a:bodyPr>
          <a:lstStyle>
            <a:lvl1pPr marL="0" indent="0">
              <a:lnSpc>
                <a:spcPct val="110000"/>
              </a:lnSpc>
              <a:spcBef>
                <a:spcPts val="0"/>
              </a:spcBef>
              <a:spcAft>
                <a:spcPts val="1000"/>
              </a:spcAft>
              <a:buClr>
                <a:srgbClr val="AFAFAF"/>
              </a:buClr>
              <a:buFont typeface="Arial" panose="020B0604020202020204" pitchFamily="34" charset="0"/>
              <a:buNone/>
              <a:defRPr sz="16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134" name="Inhaltsplatzhalter 5"/>
          <p:cNvSpPr>
            <a:spLocks noGrp="1"/>
          </p:cNvSpPr>
          <p:nvPr>
            <p:ph sz="quarter" idx="29"/>
          </p:nvPr>
        </p:nvSpPr>
        <p:spPr>
          <a:xfrm>
            <a:off x="4640622" y="3679201"/>
            <a:ext cx="2018832" cy="2123999"/>
          </a:xfrm>
        </p:spPr>
        <p:txBody>
          <a:bodyPr vert="horz" wrap="square" lIns="0" tIns="0" rIns="180000" bIns="0" rtlCol="0">
            <a:noAutofit/>
          </a:bodyPr>
          <a:lstStyle>
            <a:lvl1pPr marL="285750" indent="-285750">
              <a:buFont typeface="Wingdings" panose="05000000000000000000" pitchFamily="2" charset="2"/>
              <a:buChar char="§"/>
              <a:defRPr sz="1400">
                <a:solidFill>
                  <a:schemeClr val="bg1">
                    <a:lumMod val="50000"/>
                  </a:schemeClr>
                </a:solidFill>
              </a:defRPr>
            </a:lvl1pPr>
            <a:lvl2pPr marL="285750" indent="-285750">
              <a:buFont typeface="Wingdings" panose="05000000000000000000" pitchFamily="2" charset="2"/>
              <a:buChar char="§"/>
              <a:defRPr lang="de-DE" sz="1400" dirty="0" smtClean="0">
                <a:solidFill>
                  <a:schemeClr val="bg1">
                    <a:lumMod val="50000"/>
                  </a:schemeClr>
                </a:solidFill>
              </a:defRPr>
            </a:lvl2pPr>
            <a:lvl3pPr marL="570150" indent="-285750">
              <a:buFont typeface="Wingdings" panose="05000000000000000000" pitchFamily="2" charset="2"/>
              <a:buChar char="§"/>
              <a:defRPr lang="de-DE" sz="1400" dirty="0" smtClean="0">
                <a:solidFill>
                  <a:schemeClr val="bg1">
                    <a:lumMod val="50000"/>
                  </a:schemeClr>
                </a:solidFill>
              </a:defRPr>
            </a:lvl3pPr>
            <a:lvl4pPr marL="850950" indent="-285750">
              <a:buFont typeface="Wingdings" panose="05000000000000000000" pitchFamily="2" charset="2"/>
              <a:buChar char="§"/>
              <a:defRPr lang="de-DE" sz="1400" dirty="0" smtClean="0">
                <a:solidFill>
                  <a:schemeClr val="bg1">
                    <a:lumMod val="50000"/>
                  </a:schemeClr>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a:p>
            <a:pPr marL="284400" lvl="1" indent="-284400">
              <a:lnSpc>
                <a:spcPts val="1600"/>
              </a:lnSpc>
              <a:spcAft>
                <a:spcPts val="1000"/>
              </a:spcAft>
              <a:buClr>
                <a:srgbClr val="AFAFAF"/>
              </a:buClr>
              <a:buFont typeface="Arial" panose="020B0604020202020204" pitchFamily="34" charset="0"/>
              <a:buChar char="•"/>
            </a:pPr>
            <a:endParaRPr lang="de-DE" dirty="0"/>
          </a:p>
        </p:txBody>
      </p:sp>
      <p:sp>
        <p:nvSpPr>
          <p:cNvPr id="135" name="Inhaltsplatzhalter 5"/>
          <p:cNvSpPr>
            <a:spLocks noGrp="1"/>
          </p:cNvSpPr>
          <p:nvPr>
            <p:ph sz="quarter" idx="30"/>
          </p:nvPr>
        </p:nvSpPr>
        <p:spPr>
          <a:xfrm>
            <a:off x="6818192" y="3274085"/>
            <a:ext cx="2083711" cy="405116"/>
          </a:xfrm>
        </p:spPr>
        <p:txBody>
          <a:bodyPr rIns="360000">
            <a:normAutofit/>
          </a:bodyPr>
          <a:lstStyle>
            <a:lvl1pPr marL="0" indent="0">
              <a:lnSpc>
                <a:spcPct val="110000"/>
              </a:lnSpc>
              <a:spcBef>
                <a:spcPts val="0"/>
              </a:spcBef>
              <a:spcAft>
                <a:spcPts val="1000"/>
              </a:spcAft>
              <a:buClr>
                <a:srgbClr val="AFAFAF"/>
              </a:buClr>
              <a:buFont typeface="Arial" panose="020B0604020202020204" pitchFamily="34" charset="0"/>
              <a:buNone/>
              <a:defRPr sz="16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
        <p:nvSpPr>
          <p:cNvPr id="136" name="Inhaltsplatzhalter 5"/>
          <p:cNvSpPr>
            <a:spLocks noGrp="1"/>
          </p:cNvSpPr>
          <p:nvPr>
            <p:ph sz="quarter" idx="31"/>
          </p:nvPr>
        </p:nvSpPr>
        <p:spPr>
          <a:xfrm>
            <a:off x="6818192" y="3679202"/>
            <a:ext cx="2083596" cy="2123999"/>
          </a:xfrm>
        </p:spPr>
        <p:txBody>
          <a:bodyPr wrap="square" rIns="288000">
            <a:noAutofit/>
          </a:bodyPr>
          <a:lstStyle>
            <a:lvl1pPr marL="0" indent="0">
              <a:lnSpc>
                <a:spcPts val="1600"/>
              </a:lnSpc>
              <a:spcBef>
                <a:spcPts val="0"/>
              </a:spcBef>
              <a:spcAft>
                <a:spcPts val="1000"/>
              </a:spcAft>
              <a:buClr>
                <a:srgbClr val="AFAFAF"/>
              </a:buClr>
              <a:buFont typeface="Arial" panose="020B0604020202020204" pitchFamily="34" charset="0"/>
              <a:buNone/>
              <a:defRPr sz="1400">
                <a:solidFill>
                  <a:schemeClr val="bg1">
                    <a:lumMod val="50000"/>
                  </a:schemeClr>
                </a:solidFill>
              </a:defRPr>
            </a:lvl1pPr>
            <a:lvl2pPr marL="284400" indent="-284400">
              <a:lnSpc>
                <a:spcPts val="1600"/>
              </a:lnSpc>
              <a:spcBef>
                <a:spcPts val="0"/>
              </a:spcBef>
              <a:spcAft>
                <a:spcPts val="1000"/>
              </a:spcAft>
              <a:buClr>
                <a:srgbClr val="AFAFAF"/>
              </a:buClr>
              <a:buFont typeface="Arial" panose="020B0604020202020204" pitchFamily="34" charset="0"/>
              <a:buChar char="•"/>
              <a:defRPr sz="1400">
                <a:solidFill>
                  <a:schemeClr val="bg1">
                    <a:lumMod val="50000"/>
                  </a:schemeClr>
                </a:solidFill>
              </a:defRPr>
            </a:lvl2pPr>
            <a:lvl3pPr marL="5688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3pPr>
            <a:lvl4pPr marL="849600" indent="-284400">
              <a:lnSpc>
                <a:spcPts val="1600"/>
              </a:lnSpc>
              <a:spcBef>
                <a:spcPts val="0"/>
              </a:spcBef>
              <a:spcAft>
                <a:spcPts val="1000"/>
              </a:spcAft>
              <a:buClr>
                <a:srgbClr val="AFAFAF"/>
              </a:buClr>
              <a:buFont typeface="Symbol" panose="05050102010706020507" pitchFamily="18" charset="2"/>
              <a:buChar char="-"/>
              <a:defRPr sz="1400">
                <a:solidFill>
                  <a:schemeClr val="bg1">
                    <a:lumMod val="50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37" name="Inhaltsplatzhalter 5"/>
          <p:cNvSpPr>
            <a:spLocks noGrp="1"/>
          </p:cNvSpPr>
          <p:nvPr>
            <p:ph sz="quarter" idx="32"/>
          </p:nvPr>
        </p:nvSpPr>
        <p:spPr>
          <a:xfrm>
            <a:off x="242844" y="3274085"/>
            <a:ext cx="2084345" cy="405116"/>
          </a:xfrm>
        </p:spPr>
        <p:txBody>
          <a:bodyPr rIns="360000">
            <a:normAutofit/>
          </a:bodyPr>
          <a:lstStyle>
            <a:lvl1pPr marL="0" indent="0">
              <a:lnSpc>
                <a:spcPct val="110000"/>
              </a:lnSpc>
              <a:spcBef>
                <a:spcPts val="0"/>
              </a:spcBef>
              <a:spcAft>
                <a:spcPts val="1000"/>
              </a:spcAft>
              <a:buClr>
                <a:srgbClr val="AFAFAF"/>
              </a:buClr>
              <a:buFont typeface="Arial" panose="020B0604020202020204" pitchFamily="34" charset="0"/>
              <a:buNone/>
              <a:defRPr sz="1600">
                <a:solidFill>
                  <a:schemeClr val="accent1"/>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chemeClr val="bg1">
                    <a:lumMod val="65000"/>
                  </a:schemeClr>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chemeClr val="bg1">
                    <a:lumMod val="65000"/>
                  </a:schemeClr>
                </a:solidFill>
              </a:defRPr>
            </a:lvl5pPr>
          </a:lstStyle>
          <a:p>
            <a:pPr lvl="0"/>
            <a:r>
              <a:rPr lang="de-DE" noProof="0" dirty="0"/>
              <a:t>Textmasterformat</a:t>
            </a:r>
          </a:p>
        </p:txBody>
      </p:sp>
    </p:spTree>
    <p:extLst>
      <p:ext uri="{BB962C8B-B14F-4D97-AF65-F5344CB8AC3E}">
        <p14:creationId xmlns:p14="http://schemas.microsoft.com/office/powerpoint/2010/main" val="290173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3075" y="1554163"/>
            <a:ext cx="4253548" cy="4248152"/>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a:solidFill>
                  <a:srgbClr val="646464"/>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p:cNvSpPr>
            <a:spLocks noGrp="1"/>
          </p:cNvSpPr>
          <p:nvPr>
            <p:ph type="pic" sz="quarter" idx="18"/>
          </p:nvPr>
        </p:nvSpPr>
        <p:spPr>
          <a:xfrm>
            <a:off x="4640621" y="1554163"/>
            <a:ext cx="4504967" cy="4248150"/>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7" name="Textplatzhalter 6"/>
          <p:cNvSpPr>
            <a:spLocks noGrp="1"/>
          </p:cNvSpPr>
          <p:nvPr>
            <p:ph type="body" sz="quarter" idx="19"/>
          </p:nvPr>
        </p:nvSpPr>
        <p:spPr>
          <a:xfrm>
            <a:off x="4725836" y="5442313"/>
            <a:ext cx="4419752" cy="360000"/>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Tree>
    <p:extLst>
      <p:ext uri="{BB962C8B-B14F-4D97-AF65-F5344CB8AC3E}">
        <p14:creationId xmlns:p14="http://schemas.microsoft.com/office/powerpoint/2010/main" val="181307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smale image left">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77790" y="1554163"/>
            <a:ext cx="6424113" cy="4248152"/>
          </a:xfrm>
        </p:spPr>
        <p:txBody>
          <a:bodyPr rIns="540000"/>
          <a:lstStyle>
            <a:lvl1pPr marL="0" indent="0">
              <a:lnSpc>
                <a:spcPct val="110000"/>
              </a:lnSpc>
              <a:spcBef>
                <a:spcPts val="0"/>
              </a:spcBef>
              <a:spcAft>
                <a:spcPts val="1000"/>
              </a:spcAft>
              <a:buClr>
                <a:srgbClr val="AFAFAF"/>
              </a:buClr>
              <a:buFont typeface="Arial" panose="020B0604020202020204" pitchFamily="34" charset="0"/>
              <a:buNone/>
              <a:defRPr>
                <a:solidFill>
                  <a:srgbClr val="646464"/>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p:cNvSpPr>
            <a:spLocks noGrp="1"/>
          </p:cNvSpPr>
          <p:nvPr>
            <p:ph type="pic" sz="quarter" idx="18"/>
          </p:nvPr>
        </p:nvSpPr>
        <p:spPr>
          <a:xfrm>
            <a:off x="-1" y="1554163"/>
            <a:ext cx="2160656" cy="4248150"/>
          </a:xfrm>
        </p:spPr>
        <p:txBody>
          <a:bodyPr anchor="ctr"/>
          <a:lstStyle>
            <a:lvl1pPr marL="0" indent="0" algn="ctr">
              <a:buNone/>
              <a:defRPr>
                <a:solidFill>
                  <a:srgbClr val="AFAFAF"/>
                </a:solidFill>
              </a:defRPr>
            </a:lvl1pPr>
          </a:lstStyle>
          <a:p>
            <a:endParaRPr lang="de-DE" dirty="0"/>
          </a:p>
        </p:txBody>
      </p:sp>
    </p:spTree>
    <p:extLst>
      <p:ext uri="{BB962C8B-B14F-4D97-AF65-F5344CB8AC3E}">
        <p14:creationId xmlns:p14="http://schemas.microsoft.com/office/powerpoint/2010/main" val="1302807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peration slide 2">
    <p:spTree>
      <p:nvGrpSpPr>
        <p:cNvPr id="1" name=""/>
        <p:cNvGrpSpPr/>
        <p:nvPr/>
      </p:nvGrpSpPr>
      <p:grpSpPr>
        <a:xfrm>
          <a:off x="0" y="0"/>
          <a:ext cx="0" cy="0"/>
          <a:chOff x="0" y="0"/>
          <a:chExt cx="0" cy="0"/>
        </a:xfrm>
      </p:grpSpPr>
      <p:sp>
        <p:nvSpPr>
          <p:cNvPr id="2" name="Titel 1"/>
          <p:cNvSpPr>
            <a:spLocks noGrp="1"/>
          </p:cNvSpPr>
          <p:nvPr>
            <p:ph type="title"/>
          </p:nvPr>
        </p:nvSpPr>
        <p:spPr>
          <a:xfrm>
            <a:off x="0" y="3960000"/>
            <a:ext cx="6659453" cy="1576800"/>
          </a:xfrm>
          <a:solidFill>
            <a:srgbClr val="FFFFFF">
              <a:alpha val="80000"/>
            </a:srgbClr>
          </a:solidFill>
        </p:spPr>
        <p:txBody>
          <a:bodyPr lIns="576000" tIns="180000" rIns="360000" anchor="t" anchorCtr="0">
            <a:noAutofit/>
          </a:bodyPr>
          <a:lstStyle>
            <a:lvl1pPr>
              <a:lnSpc>
                <a:spcPct val="100000"/>
              </a:lnSpc>
              <a:defRPr sz="4000" b="0">
                <a:solidFill>
                  <a:schemeClr val="tx1"/>
                </a:solidFill>
                <a:latin typeface="+mj-lt"/>
              </a:defRPr>
            </a:lvl1pPr>
          </a:lstStyle>
          <a:p>
            <a:endParaRPr lang="en-US" noProof="0" dirty="0"/>
          </a:p>
        </p:txBody>
      </p:sp>
      <p:sp>
        <p:nvSpPr>
          <p:cNvPr id="9" name="Textplatzhalter 7"/>
          <p:cNvSpPr>
            <a:spLocks noGrp="1"/>
          </p:cNvSpPr>
          <p:nvPr>
            <p:ph type="body" sz="quarter" idx="13"/>
          </p:nvPr>
        </p:nvSpPr>
        <p:spPr>
          <a:xfrm>
            <a:off x="0" y="4797947"/>
            <a:ext cx="6660223" cy="461665"/>
          </a:xfrm>
        </p:spPr>
        <p:txBody>
          <a:bodyPr lIns="576000" tIns="0" rIns="360000" bIns="0" anchor="ctr" anchorCtr="0">
            <a:noAutofit/>
          </a:bodyPr>
          <a:lstStyle>
            <a:lvl1pPr marL="0" indent="0">
              <a:buNone/>
              <a:defRPr sz="2400" b="0">
                <a:solidFill>
                  <a:srgbClr val="646464"/>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4" name="Bildplatzhalter 3"/>
          <p:cNvSpPr>
            <a:spLocks noGrp="1"/>
          </p:cNvSpPr>
          <p:nvPr>
            <p:ph type="pic" sz="quarter" idx="15"/>
          </p:nvPr>
        </p:nvSpPr>
        <p:spPr>
          <a:xfrm>
            <a:off x="0" y="0"/>
            <a:ext cx="9145588" cy="6858000"/>
          </a:xfrm>
        </p:spPr>
        <p:txBody>
          <a:bodyPr anchor="ctr" anchorCtr="0"/>
          <a:lstStyle>
            <a:lvl1pPr marL="0" indent="0" algn="ctr">
              <a:buFontTx/>
              <a:buNone/>
              <a:defRPr/>
            </a:lvl1pPr>
          </a:lstStyle>
          <a:p>
            <a:r>
              <a:rPr lang="de-DE" dirty="0"/>
              <a:t>Bild</a:t>
            </a:r>
          </a:p>
        </p:txBody>
      </p:sp>
    </p:spTree>
    <p:extLst>
      <p:ext uri="{BB962C8B-B14F-4D97-AF65-F5344CB8AC3E}">
        <p14:creationId xmlns:p14="http://schemas.microsoft.com/office/powerpoint/2010/main" val="319852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vertical images 3 text / objektboxes ">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6" name="Inhaltsplatzhalter 5"/>
          <p:cNvSpPr>
            <a:spLocks noGrp="1"/>
          </p:cNvSpPr>
          <p:nvPr>
            <p:ph sz="quarter" idx="17"/>
          </p:nvPr>
        </p:nvSpPr>
        <p:spPr>
          <a:xfrm>
            <a:off x="2477791" y="1554164"/>
            <a:ext cx="6424113" cy="1340305"/>
          </a:xfrm>
        </p:spPr>
        <p:txBody>
          <a:bodyPr lIns="108000" rIns="360000"/>
          <a:lstStyle>
            <a:lvl1pPr marL="0" indent="0">
              <a:lnSpc>
                <a:spcPct val="110000"/>
              </a:lnSpc>
              <a:spcBef>
                <a:spcPts val="0"/>
              </a:spcBef>
              <a:spcAft>
                <a:spcPts val="400"/>
              </a:spcAft>
              <a:buClr>
                <a:srgbClr val="AFAFAF"/>
              </a:buClr>
              <a:buFont typeface="Arial" panose="020B0604020202020204" pitchFamily="34" charset="0"/>
              <a:buNone/>
              <a:defRPr sz="2000">
                <a:solidFill>
                  <a:srgbClr val="646464"/>
                </a:solidFill>
              </a:defRPr>
            </a:lvl1pPr>
            <a:lvl2pPr marL="0" indent="0">
              <a:lnSpc>
                <a:spcPct val="110000"/>
              </a:lnSpc>
              <a:spcBef>
                <a:spcPts val="0"/>
              </a:spcBef>
              <a:spcAft>
                <a:spcPts val="400"/>
              </a:spcAft>
              <a:buClr>
                <a:srgbClr val="AFAFAF"/>
              </a:buClr>
              <a:buFont typeface="Arial" panose="020B0604020202020204" pitchFamily="34" charset="0"/>
              <a:buNone/>
              <a:defRPr sz="1600">
                <a:solidFill>
                  <a:srgbClr val="AFAFAF"/>
                </a:solidFill>
              </a:defRPr>
            </a:lvl2pPr>
            <a:lvl3pPr marL="284400" indent="-284400">
              <a:lnSpc>
                <a:spcPct val="110000"/>
              </a:lnSpc>
              <a:spcBef>
                <a:spcPts val="0"/>
              </a:spcBef>
              <a:spcAft>
                <a:spcPts val="400"/>
              </a:spcAft>
              <a:buClr>
                <a:srgbClr val="AFAFAF"/>
              </a:buClr>
              <a:buFont typeface="Arial" panose="020B0604020202020204" pitchFamily="34" charset="0"/>
              <a:buChar char="•"/>
              <a:defRPr sz="1600">
                <a:solidFill>
                  <a:srgbClr val="AFAFAF"/>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p:txBody>
      </p:sp>
      <p:sp>
        <p:nvSpPr>
          <p:cNvPr id="4" name="Bildplatzhalter 3"/>
          <p:cNvSpPr>
            <a:spLocks noGrp="1"/>
          </p:cNvSpPr>
          <p:nvPr>
            <p:ph type="pic" sz="quarter" idx="18"/>
          </p:nvPr>
        </p:nvSpPr>
        <p:spPr>
          <a:xfrm>
            <a:off x="243073" y="1554164"/>
            <a:ext cx="2083711" cy="1340305"/>
          </a:xfrm>
        </p:spPr>
        <p:txBody>
          <a:bodyPr anchor="ctr"/>
          <a:lstStyle>
            <a:lvl1pPr marL="0" indent="0" algn="ctr">
              <a:buNone/>
              <a:defRPr>
                <a:solidFill>
                  <a:srgbClr val="AFAFAF"/>
                </a:solidFill>
              </a:defRPr>
            </a:lvl1pPr>
          </a:lstStyle>
          <a:p>
            <a:endParaRPr lang="de-DE"/>
          </a:p>
        </p:txBody>
      </p:sp>
      <p:sp>
        <p:nvSpPr>
          <p:cNvPr id="14" name="Inhaltsplatzhalter 5"/>
          <p:cNvSpPr>
            <a:spLocks noGrp="1"/>
          </p:cNvSpPr>
          <p:nvPr>
            <p:ph sz="quarter" idx="20"/>
          </p:nvPr>
        </p:nvSpPr>
        <p:spPr>
          <a:xfrm>
            <a:off x="2477791" y="3038469"/>
            <a:ext cx="6424113" cy="1274366"/>
          </a:xfrm>
        </p:spPr>
        <p:txBody>
          <a:bodyPr lIns="108000" rIns="360000"/>
          <a:lstStyle>
            <a:lvl1pPr marL="0" indent="0">
              <a:lnSpc>
                <a:spcPct val="110000"/>
              </a:lnSpc>
              <a:spcBef>
                <a:spcPts val="0"/>
              </a:spcBef>
              <a:spcAft>
                <a:spcPts val="400"/>
              </a:spcAft>
              <a:buClr>
                <a:srgbClr val="AFAFAF"/>
              </a:buClr>
              <a:buFont typeface="Arial" panose="020B0604020202020204" pitchFamily="34" charset="0"/>
              <a:buNone/>
              <a:defRPr sz="2000">
                <a:solidFill>
                  <a:srgbClr val="646464"/>
                </a:solidFill>
              </a:defRPr>
            </a:lvl1pPr>
            <a:lvl2pPr marL="0" indent="0">
              <a:lnSpc>
                <a:spcPct val="110000"/>
              </a:lnSpc>
              <a:spcBef>
                <a:spcPts val="0"/>
              </a:spcBef>
              <a:spcAft>
                <a:spcPts val="400"/>
              </a:spcAft>
              <a:buClr>
                <a:srgbClr val="AFAFAF"/>
              </a:buClr>
              <a:buFont typeface="Arial" panose="020B0604020202020204" pitchFamily="34" charset="0"/>
              <a:buNone/>
              <a:defRPr sz="1600">
                <a:solidFill>
                  <a:srgbClr val="AFAFAF"/>
                </a:solidFill>
              </a:defRPr>
            </a:lvl2pPr>
            <a:lvl3pPr marL="284400" indent="-284400">
              <a:lnSpc>
                <a:spcPct val="110000"/>
              </a:lnSpc>
              <a:spcBef>
                <a:spcPts val="0"/>
              </a:spcBef>
              <a:spcAft>
                <a:spcPts val="400"/>
              </a:spcAft>
              <a:buClr>
                <a:srgbClr val="AFAFAF"/>
              </a:buClr>
              <a:buFont typeface="Arial" panose="020B0604020202020204" pitchFamily="34" charset="0"/>
              <a:buChar char="•"/>
              <a:defRPr sz="1600">
                <a:solidFill>
                  <a:srgbClr val="AFAFAF"/>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p:txBody>
      </p:sp>
      <p:sp>
        <p:nvSpPr>
          <p:cNvPr id="15" name="Bildplatzhalter 3"/>
          <p:cNvSpPr>
            <a:spLocks noGrp="1"/>
          </p:cNvSpPr>
          <p:nvPr>
            <p:ph type="pic" sz="quarter" idx="21"/>
          </p:nvPr>
        </p:nvSpPr>
        <p:spPr>
          <a:xfrm>
            <a:off x="243073" y="3038469"/>
            <a:ext cx="2083711" cy="1274366"/>
          </a:xfrm>
        </p:spPr>
        <p:txBody>
          <a:bodyPr anchor="ctr"/>
          <a:lstStyle>
            <a:lvl1pPr marL="0" indent="0" algn="ctr">
              <a:buNone/>
              <a:defRPr>
                <a:solidFill>
                  <a:srgbClr val="AFAFAF"/>
                </a:solidFill>
              </a:defRPr>
            </a:lvl1pPr>
          </a:lstStyle>
          <a:p>
            <a:endParaRPr lang="de-DE"/>
          </a:p>
        </p:txBody>
      </p:sp>
      <p:sp>
        <p:nvSpPr>
          <p:cNvPr id="16" name="Inhaltsplatzhalter 5"/>
          <p:cNvSpPr>
            <a:spLocks noGrp="1"/>
          </p:cNvSpPr>
          <p:nvPr>
            <p:ph sz="quarter" idx="22"/>
          </p:nvPr>
        </p:nvSpPr>
        <p:spPr>
          <a:xfrm>
            <a:off x="2477791" y="4456835"/>
            <a:ext cx="6424113" cy="1353591"/>
          </a:xfrm>
        </p:spPr>
        <p:txBody>
          <a:bodyPr lIns="108000" rIns="360000"/>
          <a:lstStyle>
            <a:lvl1pPr marL="0" indent="0">
              <a:lnSpc>
                <a:spcPct val="110000"/>
              </a:lnSpc>
              <a:spcBef>
                <a:spcPts val="0"/>
              </a:spcBef>
              <a:spcAft>
                <a:spcPts val="400"/>
              </a:spcAft>
              <a:buClr>
                <a:srgbClr val="AFAFAF"/>
              </a:buClr>
              <a:buFont typeface="Arial" panose="020B0604020202020204" pitchFamily="34" charset="0"/>
              <a:buNone/>
              <a:defRPr sz="2000">
                <a:solidFill>
                  <a:srgbClr val="646464"/>
                </a:solidFill>
              </a:defRPr>
            </a:lvl1pPr>
            <a:lvl2pPr marL="0" indent="0">
              <a:lnSpc>
                <a:spcPct val="110000"/>
              </a:lnSpc>
              <a:spcBef>
                <a:spcPts val="0"/>
              </a:spcBef>
              <a:spcAft>
                <a:spcPts val="400"/>
              </a:spcAft>
              <a:buClr>
                <a:srgbClr val="AFAFAF"/>
              </a:buClr>
              <a:buFont typeface="Arial" panose="020B0604020202020204" pitchFamily="34" charset="0"/>
              <a:buNone/>
              <a:defRPr sz="1600">
                <a:solidFill>
                  <a:srgbClr val="AFAFAF"/>
                </a:solidFill>
              </a:defRPr>
            </a:lvl2pPr>
            <a:lvl3pPr marL="284400" indent="-284400">
              <a:lnSpc>
                <a:spcPct val="110000"/>
              </a:lnSpc>
              <a:spcBef>
                <a:spcPts val="0"/>
              </a:spcBef>
              <a:spcAft>
                <a:spcPts val="400"/>
              </a:spcAft>
              <a:buClr>
                <a:srgbClr val="AFAFAF"/>
              </a:buClr>
              <a:buFont typeface="Arial" panose="020B0604020202020204" pitchFamily="34" charset="0"/>
              <a:buChar char="•"/>
              <a:defRPr sz="1600">
                <a:solidFill>
                  <a:srgbClr val="AFAFAF"/>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a:solidFill>
                  <a:srgbClr val="646464"/>
                </a:solidFill>
              </a:defRPr>
            </a:lvl5pPr>
          </a:lstStyle>
          <a:p>
            <a:pPr lvl="0"/>
            <a:r>
              <a:rPr lang="de-DE" dirty="0"/>
              <a:t>Textmasterformat bearbeiten</a:t>
            </a:r>
          </a:p>
          <a:p>
            <a:pPr lvl="1"/>
            <a:r>
              <a:rPr lang="de-DE" dirty="0"/>
              <a:t>Zweite Ebene</a:t>
            </a:r>
          </a:p>
          <a:p>
            <a:pPr lvl="2"/>
            <a:r>
              <a:rPr lang="de-DE" dirty="0"/>
              <a:t>Dritte Ebene</a:t>
            </a:r>
          </a:p>
        </p:txBody>
      </p:sp>
      <p:sp>
        <p:nvSpPr>
          <p:cNvPr id="17" name="Bildplatzhalter 3"/>
          <p:cNvSpPr>
            <a:spLocks noGrp="1"/>
          </p:cNvSpPr>
          <p:nvPr>
            <p:ph type="pic" sz="quarter" idx="23"/>
          </p:nvPr>
        </p:nvSpPr>
        <p:spPr>
          <a:xfrm>
            <a:off x="243073" y="4456835"/>
            <a:ext cx="2083711" cy="1353591"/>
          </a:xfrm>
        </p:spPr>
        <p:txBody>
          <a:bodyPr anchor="ctr"/>
          <a:lstStyle>
            <a:lvl1pPr marL="0" indent="0" algn="ctr">
              <a:buNone/>
              <a:defRPr>
                <a:solidFill>
                  <a:srgbClr val="AFAFAF"/>
                </a:solidFill>
              </a:defRPr>
            </a:lvl1pPr>
          </a:lstStyle>
          <a:p>
            <a:endParaRPr lang="de-DE"/>
          </a:p>
        </p:txBody>
      </p:sp>
    </p:spTree>
    <p:extLst>
      <p:ext uri="{BB962C8B-B14F-4D97-AF65-F5344CB8AC3E}">
        <p14:creationId xmlns:p14="http://schemas.microsoft.com/office/powerpoint/2010/main" val="136167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gallery, 4 images / text ">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4" name="Bildplatzhalter 3"/>
          <p:cNvSpPr>
            <a:spLocks noGrp="1"/>
          </p:cNvSpPr>
          <p:nvPr>
            <p:ph type="pic" sz="quarter" idx="18"/>
          </p:nvPr>
        </p:nvSpPr>
        <p:spPr>
          <a:xfrm>
            <a:off x="243073" y="1611324"/>
            <a:ext cx="2083711" cy="1990800"/>
          </a:xfrm>
        </p:spPr>
        <p:txBody>
          <a:bodyPr anchor="ctr"/>
          <a:lstStyle>
            <a:lvl1pPr marL="0" indent="0" algn="ctr">
              <a:buNone/>
              <a:defRPr>
                <a:solidFill>
                  <a:srgbClr val="AFAFAF"/>
                </a:solidFill>
              </a:defRPr>
            </a:lvl1pPr>
          </a:lstStyle>
          <a:p>
            <a:endParaRPr lang="de-DE"/>
          </a:p>
        </p:txBody>
      </p:sp>
      <p:sp>
        <p:nvSpPr>
          <p:cNvPr id="23" name="Textplatzhalter 6"/>
          <p:cNvSpPr>
            <a:spLocks noGrp="1"/>
          </p:cNvSpPr>
          <p:nvPr>
            <p:ph type="body" sz="quarter" idx="19"/>
          </p:nvPr>
        </p:nvSpPr>
        <p:spPr>
          <a:xfrm>
            <a:off x="243073" y="3243652"/>
            <a:ext cx="2090718" cy="360000"/>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25" name="Bildplatzhalter 3"/>
          <p:cNvSpPr>
            <a:spLocks noGrp="1"/>
          </p:cNvSpPr>
          <p:nvPr>
            <p:ph type="pic" sz="quarter" idx="21"/>
          </p:nvPr>
        </p:nvSpPr>
        <p:spPr>
          <a:xfrm>
            <a:off x="4640621" y="1611324"/>
            <a:ext cx="2018832" cy="1990800"/>
          </a:xfrm>
        </p:spPr>
        <p:txBody>
          <a:bodyPr anchor="ctr"/>
          <a:lstStyle>
            <a:lvl1pPr marL="0" indent="0" algn="ctr">
              <a:buNone/>
              <a:defRPr>
                <a:solidFill>
                  <a:srgbClr val="AFAFAF"/>
                </a:solidFill>
              </a:defRPr>
            </a:lvl1pPr>
          </a:lstStyle>
          <a:p>
            <a:endParaRPr lang="de-DE" dirty="0"/>
          </a:p>
        </p:txBody>
      </p:sp>
      <p:sp>
        <p:nvSpPr>
          <p:cNvPr id="26" name="Textplatzhalter 6"/>
          <p:cNvSpPr>
            <a:spLocks noGrp="1"/>
          </p:cNvSpPr>
          <p:nvPr>
            <p:ph type="body" sz="quarter" idx="22"/>
          </p:nvPr>
        </p:nvSpPr>
        <p:spPr>
          <a:xfrm>
            <a:off x="4640621" y="3243652"/>
            <a:ext cx="2018832" cy="360000"/>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55" name="Bildplatzhalter 3"/>
          <p:cNvSpPr>
            <a:spLocks noGrp="1"/>
          </p:cNvSpPr>
          <p:nvPr>
            <p:ph type="pic" sz="quarter" idx="24"/>
          </p:nvPr>
        </p:nvSpPr>
        <p:spPr>
          <a:xfrm>
            <a:off x="243073" y="3747653"/>
            <a:ext cx="2090718" cy="1990800"/>
          </a:xfrm>
        </p:spPr>
        <p:txBody>
          <a:bodyPr anchor="ctr"/>
          <a:lstStyle>
            <a:lvl1pPr marL="0" indent="0" algn="ctr">
              <a:buNone/>
              <a:defRPr>
                <a:solidFill>
                  <a:srgbClr val="AFAFAF"/>
                </a:solidFill>
              </a:defRPr>
            </a:lvl1pPr>
          </a:lstStyle>
          <a:p>
            <a:endParaRPr lang="de-DE"/>
          </a:p>
        </p:txBody>
      </p:sp>
      <p:sp>
        <p:nvSpPr>
          <p:cNvPr id="56" name="Textplatzhalter 6"/>
          <p:cNvSpPr>
            <a:spLocks noGrp="1"/>
          </p:cNvSpPr>
          <p:nvPr>
            <p:ph type="body" sz="quarter" idx="25"/>
          </p:nvPr>
        </p:nvSpPr>
        <p:spPr>
          <a:xfrm>
            <a:off x="243073" y="5371199"/>
            <a:ext cx="2090718" cy="367254"/>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58" name="Bildplatzhalter 3"/>
          <p:cNvSpPr>
            <a:spLocks noGrp="1"/>
          </p:cNvSpPr>
          <p:nvPr>
            <p:ph type="pic" sz="quarter" idx="27"/>
          </p:nvPr>
        </p:nvSpPr>
        <p:spPr>
          <a:xfrm>
            <a:off x="4640621" y="3747653"/>
            <a:ext cx="2018832" cy="1990800"/>
          </a:xfrm>
        </p:spPr>
        <p:txBody>
          <a:bodyPr anchor="ctr"/>
          <a:lstStyle>
            <a:lvl1pPr marL="0" indent="0" algn="ctr">
              <a:buNone/>
              <a:defRPr>
                <a:solidFill>
                  <a:srgbClr val="AFAFAF"/>
                </a:solidFill>
              </a:defRPr>
            </a:lvl1pPr>
          </a:lstStyle>
          <a:p>
            <a:endParaRPr lang="de-DE" dirty="0"/>
          </a:p>
        </p:txBody>
      </p:sp>
      <p:sp>
        <p:nvSpPr>
          <p:cNvPr id="59" name="Textplatzhalter 6"/>
          <p:cNvSpPr>
            <a:spLocks noGrp="1"/>
          </p:cNvSpPr>
          <p:nvPr>
            <p:ph type="body" sz="quarter" idx="28"/>
          </p:nvPr>
        </p:nvSpPr>
        <p:spPr>
          <a:xfrm>
            <a:off x="4640621" y="5378453"/>
            <a:ext cx="2018832" cy="360000"/>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5" name="Inhaltsplatzhalter 4"/>
          <p:cNvSpPr>
            <a:spLocks noGrp="1"/>
          </p:cNvSpPr>
          <p:nvPr>
            <p:ph sz="quarter" idx="29"/>
          </p:nvPr>
        </p:nvSpPr>
        <p:spPr>
          <a:xfrm>
            <a:off x="2478089" y="1611324"/>
            <a:ext cx="2018534" cy="1990714"/>
          </a:xfrm>
        </p:spPr>
        <p:txBody>
          <a:bodyPr rIns="180000"/>
          <a:lstStyle>
            <a:lvl1pPr marL="0" marR="0" indent="0" algn="l" defTabSz="914400" rtl="0" eaLnBrk="1" fontAlgn="auto" latinLnBrk="0" hangingPunct="1">
              <a:lnSpc>
                <a:spcPts val="1600"/>
              </a:lnSpc>
              <a:spcBef>
                <a:spcPts val="0"/>
              </a:spcBef>
              <a:spcAft>
                <a:spcPts val="400"/>
              </a:spcAft>
              <a:buClr>
                <a:srgbClr val="AFAFAF"/>
              </a:buClr>
              <a:buSzTx/>
              <a:buFontTx/>
              <a:buNone/>
              <a:tabLst/>
              <a:defRPr sz="1600">
                <a:solidFill>
                  <a:schemeClr val="tx1">
                    <a:lumMod val="65000"/>
                    <a:lumOff val="35000"/>
                  </a:schemeClr>
                </a:solidFill>
                <a:latin typeface="+mj-lt"/>
              </a:defRPr>
            </a:lvl1pPr>
            <a:lvl2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2pPr>
            <a:lvl3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3pPr>
            <a:lvl4pPr marL="536575" indent="0">
              <a:buNone/>
              <a:defRPr/>
            </a:lvl4pPr>
            <a:lvl5pPr marL="720725" indent="0">
              <a:buNone/>
              <a:defRPr/>
            </a:lvl5pPr>
          </a:lstStyle>
          <a:p>
            <a:pPr marL="0" lvl="0" indent="0">
              <a:lnSpc>
                <a:spcPts val="1600"/>
              </a:lnSpc>
              <a:spcAft>
                <a:spcPts val="400"/>
              </a:spcAft>
              <a:buClr>
                <a:srgbClr val="AFAFAF"/>
              </a:buClr>
            </a:pPr>
            <a:r>
              <a:rPr lang="de-DE" dirty="0"/>
              <a:t>Textmasterformat bearbeiten</a:t>
            </a:r>
          </a:p>
          <a:p>
            <a:pPr marL="0" lvl="1" indent="0">
              <a:lnSpc>
                <a:spcPts val="1600"/>
              </a:lnSpc>
              <a:spcAft>
                <a:spcPts val="400"/>
              </a:spcAft>
              <a:buClr>
                <a:srgbClr val="AFAFAF"/>
              </a:buClr>
            </a:pPr>
            <a:r>
              <a:rPr lang="de-DE" dirty="0"/>
              <a:t>Zweite Ebene</a:t>
            </a:r>
          </a:p>
          <a:p>
            <a:pPr marL="0" lvl="2" indent="0">
              <a:lnSpc>
                <a:spcPts val="1600"/>
              </a:lnSpc>
              <a:spcAft>
                <a:spcPts val="400"/>
              </a:spcAft>
              <a:buClr>
                <a:srgbClr val="AFAFAF"/>
              </a:buClr>
            </a:pPr>
            <a:r>
              <a:rPr lang="de-DE" dirty="0"/>
              <a:t>Dritte Ebene</a:t>
            </a:r>
          </a:p>
        </p:txBody>
      </p:sp>
      <p:sp>
        <p:nvSpPr>
          <p:cNvPr id="166" name="Inhaltsplatzhalter 4"/>
          <p:cNvSpPr>
            <a:spLocks noGrp="1"/>
          </p:cNvSpPr>
          <p:nvPr>
            <p:ph sz="quarter" idx="30"/>
          </p:nvPr>
        </p:nvSpPr>
        <p:spPr>
          <a:xfrm>
            <a:off x="6803453" y="1611324"/>
            <a:ext cx="2098451" cy="1990714"/>
          </a:xfrm>
        </p:spPr>
        <p:txBody>
          <a:bodyPr rIns="180000"/>
          <a:lstStyle>
            <a:lvl1pPr marL="0" marR="0" indent="0" algn="l" defTabSz="914400" rtl="0" eaLnBrk="1" fontAlgn="auto" latinLnBrk="0" hangingPunct="1">
              <a:lnSpc>
                <a:spcPts val="1600"/>
              </a:lnSpc>
              <a:spcBef>
                <a:spcPts val="0"/>
              </a:spcBef>
              <a:spcAft>
                <a:spcPts val="400"/>
              </a:spcAft>
              <a:buClr>
                <a:srgbClr val="AFAFAF"/>
              </a:buClr>
              <a:buSzTx/>
              <a:buFontTx/>
              <a:buNone/>
              <a:tabLst/>
              <a:defRPr sz="1600">
                <a:solidFill>
                  <a:schemeClr val="tx1">
                    <a:lumMod val="65000"/>
                    <a:lumOff val="35000"/>
                  </a:schemeClr>
                </a:solidFill>
                <a:latin typeface="+mj-lt"/>
              </a:defRPr>
            </a:lvl1pPr>
            <a:lvl2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2pPr>
            <a:lvl3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3pPr>
            <a:lvl4pPr marL="536575" indent="0">
              <a:buNone/>
              <a:defRPr/>
            </a:lvl4pPr>
            <a:lvl5pPr marL="720725" indent="0">
              <a:buNone/>
              <a:defRPr/>
            </a:lvl5pPr>
          </a:lstStyle>
          <a:p>
            <a:pPr marL="0" lvl="0" indent="0">
              <a:lnSpc>
                <a:spcPts val="1600"/>
              </a:lnSpc>
              <a:spcAft>
                <a:spcPts val="400"/>
              </a:spcAft>
              <a:buClr>
                <a:srgbClr val="AFAFAF"/>
              </a:buClr>
            </a:pPr>
            <a:r>
              <a:rPr lang="de-DE" dirty="0"/>
              <a:t>Textmasterformat bearbeiten</a:t>
            </a:r>
          </a:p>
          <a:p>
            <a:pPr marL="0" lvl="1" indent="0">
              <a:lnSpc>
                <a:spcPts val="1600"/>
              </a:lnSpc>
              <a:spcAft>
                <a:spcPts val="400"/>
              </a:spcAft>
              <a:buClr>
                <a:srgbClr val="AFAFAF"/>
              </a:buClr>
            </a:pPr>
            <a:r>
              <a:rPr lang="de-DE" dirty="0"/>
              <a:t>Zweite Ebene</a:t>
            </a:r>
          </a:p>
          <a:p>
            <a:pPr marL="0" lvl="2" indent="0">
              <a:lnSpc>
                <a:spcPts val="1600"/>
              </a:lnSpc>
              <a:spcAft>
                <a:spcPts val="400"/>
              </a:spcAft>
              <a:buClr>
                <a:srgbClr val="AFAFAF"/>
              </a:buClr>
            </a:pPr>
            <a:r>
              <a:rPr lang="de-DE" dirty="0"/>
              <a:t>Dritte Ebene</a:t>
            </a:r>
          </a:p>
        </p:txBody>
      </p:sp>
      <p:sp>
        <p:nvSpPr>
          <p:cNvPr id="167" name="Inhaltsplatzhalter 4"/>
          <p:cNvSpPr>
            <a:spLocks noGrp="1"/>
          </p:cNvSpPr>
          <p:nvPr>
            <p:ph sz="quarter" idx="31"/>
          </p:nvPr>
        </p:nvSpPr>
        <p:spPr>
          <a:xfrm>
            <a:off x="2478089" y="3747739"/>
            <a:ext cx="2018534" cy="1990714"/>
          </a:xfrm>
        </p:spPr>
        <p:txBody>
          <a:bodyPr rIns="180000"/>
          <a:lstStyle>
            <a:lvl1pPr marL="0" marR="0" indent="0" algn="l" defTabSz="914400" rtl="0" eaLnBrk="1" fontAlgn="auto" latinLnBrk="0" hangingPunct="1">
              <a:lnSpc>
                <a:spcPts val="1600"/>
              </a:lnSpc>
              <a:spcBef>
                <a:spcPts val="0"/>
              </a:spcBef>
              <a:spcAft>
                <a:spcPts val="400"/>
              </a:spcAft>
              <a:buClr>
                <a:srgbClr val="AFAFAF"/>
              </a:buClr>
              <a:buSzTx/>
              <a:buFontTx/>
              <a:buNone/>
              <a:tabLst/>
              <a:defRPr sz="1600">
                <a:solidFill>
                  <a:schemeClr val="tx1">
                    <a:lumMod val="65000"/>
                    <a:lumOff val="35000"/>
                  </a:schemeClr>
                </a:solidFill>
                <a:latin typeface="+mj-lt"/>
              </a:defRPr>
            </a:lvl1pPr>
            <a:lvl2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2pPr>
            <a:lvl3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3pPr>
            <a:lvl4pPr marL="536575" indent="0">
              <a:buNone/>
              <a:defRPr/>
            </a:lvl4pPr>
            <a:lvl5pPr marL="720725" indent="0">
              <a:buNone/>
              <a:defRPr/>
            </a:lvl5pPr>
          </a:lstStyle>
          <a:p>
            <a:pPr marL="0" lvl="0" indent="0">
              <a:lnSpc>
                <a:spcPts val="1600"/>
              </a:lnSpc>
              <a:spcAft>
                <a:spcPts val="400"/>
              </a:spcAft>
              <a:buClr>
                <a:srgbClr val="AFAFAF"/>
              </a:buClr>
            </a:pPr>
            <a:r>
              <a:rPr lang="de-DE" dirty="0"/>
              <a:t>Textmasterformat bearbeiten</a:t>
            </a:r>
          </a:p>
          <a:p>
            <a:pPr marL="0" lvl="1" indent="0">
              <a:lnSpc>
                <a:spcPts val="1600"/>
              </a:lnSpc>
              <a:spcAft>
                <a:spcPts val="400"/>
              </a:spcAft>
              <a:buClr>
                <a:srgbClr val="AFAFAF"/>
              </a:buClr>
            </a:pPr>
            <a:r>
              <a:rPr lang="de-DE" dirty="0"/>
              <a:t>Zweite Ebene</a:t>
            </a:r>
          </a:p>
          <a:p>
            <a:pPr marL="0" lvl="2" indent="0">
              <a:lnSpc>
                <a:spcPts val="1600"/>
              </a:lnSpc>
              <a:spcAft>
                <a:spcPts val="400"/>
              </a:spcAft>
              <a:buClr>
                <a:srgbClr val="AFAFAF"/>
              </a:buClr>
            </a:pPr>
            <a:r>
              <a:rPr lang="de-DE" dirty="0"/>
              <a:t>Dritte Ebene</a:t>
            </a:r>
          </a:p>
        </p:txBody>
      </p:sp>
      <p:sp>
        <p:nvSpPr>
          <p:cNvPr id="168" name="Inhaltsplatzhalter 4"/>
          <p:cNvSpPr>
            <a:spLocks noGrp="1"/>
          </p:cNvSpPr>
          <p:nvPr>
            <p:ph sz="quarter" idx="32"/>
          </p:nvPr>
        </p:nvSpPr>
        <p:spPr>
          <a:xfrm>
            <a:off x="6803453" y="3747739"/>
            <a:ext cx="2098451" cy="1990714"/>
          </a:xfrm>
        </p:spPr>
        <p:txBody>
          <a:bodyPr rIns="180000"/>
          <a:lstStyle>
            <a:lvl1pPr marL="0" marR="0" indent="0" algn="l" defTabSz="914400" rtl="0" eaLnBrk="1" fontAlgn="auto" latinLnBrk="0" hangingPunct="1">
              <a:lnSpc>
                <a:spcPts val="1600"/>
              </a:lnSpc>
              <a:spcBef>
                <a:spcPts val="0"/>
              </a:spcBef>
              <a:spcAft>
                <a:spcPts val="400"/>
              </a:spcAft>
              <a:buClr>
                <a:srgbClr val="AFAFAF"/>
              </a:buClr>
              <a:buSzTx/>
              <a:buFontTx/>
              <a:buNone/>
              <a:tabLst/>
              <a:defRPr sz="1600">
                <a:solidFill>
                  <a:schemeClr val="tx1">
                    <a:lumMod val="65000"/>
                    <a:lumOff val="35000"/>
                  </a:schemeClr>
                </a:solidFill>
                <a:latin typeface="+mj-lt"/>
              </a:defRPr>
            </a:lvl1pPr>
            <a:lvl2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2pPr>
            <a:lvl3pPr marL="0" indent="0">
              <a:lnSpc>
                <a:spcPts val="2000"/>
              </a:lnSpc>
              <a:spcAft>
                <a:spcPts val="400"/>
              </a:spcAft>
              <a:buClr>
                <a:srgbClr val="AFAFAF"/>
              </a:buClr>
              <a:buFont typeface="Arial" panose="020B0604020202020204" pitchFamily="34" charset="0"/>
              <a:buNone/>
              <a:defRPr sz="1400">
                <a:solidFill>
                  <a:schemeClr val="bg1">
                    <a:lumMod val="65000"/>
                  </a:schemeClr>
                </a:solidFill>
              </a:defRPr>
            </a:lvl3pPr>
            <a:lvl4pPr marL="536575" indent="0">
              <a:buNone/>
              <a:defRPr/>
            </a:lvl4pPr>
            <a:lvl5pPr marL="720725" indent="0">
              <a:buNone/>
              <a:defRPr/>
            </a:lvl5pPr>
          </a:lstStyle>
          <a:p>
            <a:pPr marL="0" lvl="0" indent="0">
              <a:lnSpc>
                <a:spcPts val="1600"/>
              </a:lnSpc>
              <a:spcAft>
                <a:spcPts val="400"/>
              </a:spcAft>
              <a:buClr>
                <a:srgbClr val="AFAFAF"/>
              </a:buClr>
            </a:pPr>
            <a:r>
              <a:rPr lang="de-DE" dirty="0"/>
              <a:t>Textmasterformat bearbeiten</a:t>
            </a:r>
          </a:p>
          <a:p>
            <a:pPr marL="0" lvl="1" indent="0">
              <a:lnSpc>
                <a:spcPts val="1600"/>
              </a:lnSpc>
              <a:spcAft>
                <a:spcPts val="400"/>
              </a:spcAft>
              <a:buClr>
                <a:srgbClr val="AFAFAF"/>
              </a:buClr>
            </a:pPr>
            <a:r>
              <a:rPr lang="de-DE" dirty="0"/>
              <a:t>Zweite Ebene</a:t>
            </a:r>
          </a:p>
          <a:p>
            <a:pPr marL="0" lvl="2" indent="0">
              <a:lnSpc>
                <a:spcPts val="1600"/>
              </a:lnSpc>
              <a:spcAft>
                <a:spcPts val="400"/>
              </a:spcAft>
              <a:buClr>
                <a:srgbClr val="AFAFAF"/>
              </a:buClr>
            </a:pPr>
            <a:r>
              <a:rPr lang="de-DE" dirty="0"/>
              <a:t>Dritte Ebene</a:t>
            </a:r>
          </a:p>
        </p:txBody>
      </p:sp>
    </p:spTree>
    <p:extLst>
      <p:ext uri="{BB962C8B-B14F-4D97-AF65-F5344CB8AC3E}">
        <p14:creationId xmlns:p14="http://schemas.microsoft.com/office/powerpoint/2010/main" val="194189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gallery, 6 images">
    <p:spTree>
      <p:nvGrpSpPr>
        <p:cNvPr id="1" name=""/>
        <p:cNvGrpSpPr/>
        <p:nvPr/>
      </p:nvGrpSpPr>
      <p:grpSpPr>
        <a:xfrm>
          <a:off x="0" y="0"/>
          <a:ext cx="0" cy="0"/>
          <a:chOff x="0" y="0"/>
          <a:chExt cx="0" cy="0"/>
        </a:xfrm>
      </p:grpSpPr>
      <p:sp>
        <p:nvSpPr>
          <p:cNvPr id="42" name="Bildplatzhalter 3"/>
          <p:cNvSpPr>
            <a:spLocks noGrp="1"/>
          </p:cNvSpPr>
          <p:nvPr>
            <p:ph type="pic" sz="quarter" idx="34"/>
          </p:nvPr>
        </p:nvSpPr>
        <p:spPr>
          <a:xfrm>
            <a:off x="243074" y="1557956"/>
            <a:ext cx="2814179" cy="2045290"/>
          </a:xfrm>
        </p:spPr>
        <p:txBody>
          <a:bodyPr anchor="ctr"/>
          <a:lstStyle>
            <a:lvl1pPr marL="0" indent="0" algn="ctr">
              <a:buNone/>
              <a:defRPr>
                <a:solidFill>
                  <a:srgbClr val="AFAFAF"/>
                </a:solidFill>
              </a:defRPr>
            </a:lvl1pPr>
          </a:lstStyle>
          <a:p>
            <a:r>
              <a:rPr lang="de-DE" dirty="0"/>
              <a:t>Bild</a:t>
            </a:r>
          </a:p>
        </p:txBody>
      </p:sp>
      <p:sp>
        <p:nvSpPr>
          <p:cNvPr id="43" name="Bildplatzhalter 3"/>
          <p:cNvSpPr>
            <a:spLocks noGrp="1"/>
          </p:cNvSpPr>
          <p:nvPr>
            <p:ph type="pic" sz="quarter" idx="35"/>
          </p:nvPr>
        </p:nvSpPr>
        <p:spPr>
          <a:xfrm>
            <a:off x="3202335" y="1557956"/>
            <a:ext cx="2740202" cy="2045290"/>
          </a:xfrm>
        </p:spPr>
        <p:txBody>
          <a:bodyPr anchor="ctr"/>
          <a:lstStyle>
            <a:lvl1pPr marL="0" indent="0" algn="ctr">
              <a:buNone/>
              <a:defRPr>
                <a:solidFill>
                  <a:srgbClr val="AFAFAF"/>
                </a:solidFill>
              </a:defRPr>
            </a:lvl1pPr>
          </a:lstStyle>
          <a:p>
            <a:endParaRPr lang="de-DE" dirty="0"/>
          </a:p>
        </p:txBody>
      </p:sp>
      <p:sp>
        <p:nvSpPr>
          <p:cNvPr id="44" name="Bildplatzhalter 3"/>
          <p:cNvSpPr>
            <a:spLocks noGrp="1"/>
          </p:cNvSpPr>
          <p:nvPr>
            <p:ph type="pic" sz="quarter" idx="36"/>
          </p:nvPr>
        </p:nvSpPr>
        <p:spPr>
          <a:xfrm>
            <a:off x="6087726" y="1557956"/>
            <a:ext cx="2814179" cy="2042954"/>
          </a:xfrm>
        </p:spPr>
        <p:txBody>
          <a:bodyPr anchor="ctr"/>
          <a:lstStyle>
            <a:lvl1pPr marL="0" indent="0" algn="ctr">
              <a:buNone/>
              <a:defRPr>
                <a:solidFill>
                  <a:srgbClr val="AFAFAF"/>
                </a:solidFill>
              </a:defRPr>
            </a:lvl1pPr>
          </a:lstStyle>
          <a:p>
            <a:endParaRPr lang="de-DE" dirty="0"/>
          </a:p>
        </p:txBody>
      </p:sp>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23" name="Textplatzhalter 6"/>
          <p:cNvSpPr>
            <a:spLocks noGrp="1"/>
          </p:cNvSpPr>
          <p:nvPr>
            <p:ph type="body" sz="quarter" idx="19"/>
          </p:nvPr>
        </p:nvSpPr>
        <p:spPr>
          <a:xfrm>
            <a:off x="243074" y="3243940"/>
            <a:ext cx="2814179" cy="359306"/>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sz="1600">
                <a:solidFill>
                  <a:schemeClr val="bg1">
                    <a:lumMod val="50000"/>
                  </a:schemeClr>
                </a:solidFill>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55" name="Bildplatzhalter 3"/>
          <p:cNvSpPr>
            <a:spLocks noGrp="1"/>
          </p:cNvSpPr>
          <p:nvPr>
            <p:ph type="pic" sz="quarter" idx="24"/>
          </p:nvPr>
        </p:nvSpPr>
        <p:spPr>
          <a:xfrm>
            <a:off x="243074" y="3743263"/>
            <a:ext cx="2814179" cy="2059938"/>
          </a:xfrm>
        </p:spPr>
        <p:txBody>
          <a:bodyPr anchor="ctr"/>
          <a:lstStyle>
            <a:lvl1pPr marL="0" indent="0" algn="ctr">
              <a:buNone/>
              <a:defRPr>
                <a:solidFill>
                  <a:srgbClr val="AFAFAF"/>
                </a:solidFill>
              </a:defRPr>
            </a:lvl1pPr>
          </a:lstStyle>
          <a:p>
            <a:endParaRPr lang="de-DE" dirty="0"/>
          </a:p>
        </p:txBody>
      </p:sp>
      <p:sp>
        <p:nvSpPr>
          <p:cNvPr id="56" name="Textplatzhalter 6"/>
          <p:cNvSpPr>
            <a:spLocks noGrp="1"/>
          </p:cNvSpPr>
          <p:nvPr>
            <p:ph type="body" sz="quarter" idx="25"/>
          </p:nvPr>
        </p:nvSpPr>
        <p:spPr>
          <a:xfrm>
            <a:off x="243074" y="5447878"/>
            <a:ext cx="2814179" cy="355321"/>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lang="de-DE" sz="1600" kern="1200" dirty="0" smtClean="0">
                <a:solidFill>
                  <a:schemeClr val="bg1">
                    <a:lumMod val="50000"/>
                  </a:schemeClr>
                </a:solidFill>
                <a:latin typeface="+mn-lt"/>
                <a:ea typeface="+mn-ea"/>
                <a:cs typeface="+mn-cs"/>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30" name="Textplatzhalter 6"/>
          <p:cNvSpPr>
            <a:spLocks noGrp="1"/>
          </p:cNvSpPr>
          <p:nvPr>
            <p:ph type="body" sz="quarter" idx="28"/>
          </p:nvPr>
        </p:nvSpPr>
        <p:spPr>
          <a:xfrm>
            <a:off x="3202335" y="3243940"/>
            <a:ext cx="2740201" cy="359306"/>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lang="de-DE" sz="1600" kern="1200" dirty="0">
                <a:solidFill>
                  <a:schemeClr val="bg1">
                    <a:lumMod val="50000"/>
                  </a:schemeClr>
                </a:solidFill>
                <a:latin typeface="+mn-lt"/>
                <a:ea typeface="+mn-ea"/>
                <a:cs typeface="+mn-cs"/>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31" name="Textplatzhalter 6"/>
          <p:cNvSpPr>
            <a:spLocks noGrp="1"/>
          </p:cNvSpPr>
          <p:nvPr>
            <p:ph type="body" sz="quarter" idx="29"/>
          </p:nvPr>
        </p:nvSpPr>
        <p:spPr>
          <a:xfrm>
            <a:off x="6087725" y="3243940"/>
            <a:ext cx="2814179" cy="359306"/>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lang="de-DE" sz="1600" kern="1200" dirty="0">
                <a:solidFill>
                  <a:schemeClr val="bg1">
                    <a:lumMod val="50000"/>
                  </a:schemeClr>
                </a:solidFill>
                <a:latin typeface="+mn-lt"/>
                <a:ea typeface="+mn-ea"/>
                <a:cs typeface="+mn-cs"/>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32" name="Bildplatzhalter 3"/>
          <p:cNvSpPr>
            <a:spLocks noGrp="1"/>
          </p:cNvSpPr>
          <p:nvPr>
            <p:ph type="pic" sz="quarter" idx="30"/>
          </p:nvPr>
        </p:nvSpPr>
        <p:spPr>
          <a:xfrm>
            <a:off x="3202334" y="3743263"/>
            <a:ext cx="2740203" cy="2056389"/>
          </a:xfrm>
        </p:spPr>
        <p:txBody>
          <a:bodyPr anchor="ctr"/>
          <a:lstStyle>
            <a:lvl1pPr marL="0" indent="0" algn="ctr">
              <a:buNone/>
              <a:defRPr>
                <a:solidFill>
                  <a:srgbClr val="AFAFAF"/>
                </a:solidFill>
              </a:defRPr>
            </a:lvl1pPr>
          </a:lstStyle>
          <a:p>
            <a:endParaRPr lang="de-DE" dirty="0"/>
          </a:p>
        </p:txBody>
      </p:sp>
      <p:sp>
        <p:nvSpPr>
          <p:cNvPr id="33" name="Bildplatzhalter 3"/>
          <p:cNvSpPr>
            <a:spLocks noGrp="1"/>
          </p:cNvSpPr>
          <p:nvPr>
            <p:ph type="pic" sz="quarter" idx="31"/>
          </p:nvPr>
        </p:nvSpPr>
        <p:spPr>
          <a:xfrm>
            <a:off x="6087726" y="3743263"/>
            <a:ext cx="2814179" cy="2056389"/>
          </a:xfrm>
        </p:spPr>
        <p:txBody>
          <a:bodyPr anchor="ctr"/>
          <a:lstStyle>
            <a:lvl1pPr marL="0" indent="0" algn="ctr">
              <a:buNone/>
              <a:defRPr>
                <a:solidFill>
                  <a:srgbClr val="AFAFAF"/>
                </a:solidFill>
              </a:defRPr>
            </a:lvl1pPr>
          </a:lstStyle>
          <a:p>
            <a:endParaRPr lang="de-DE" dirty="0"/>
          </a:p>
        </p:txBody>
      </p:sp>
      <p:sp>
        <p:nvSpPr>
          <p:cNvPr id="37" name="Textplatzhalter 6"/>
          <p:cNvSpPr>
            <a:spLocks noGrp="1"/>
          </p:cNvSpPr>
          <p:nvPr>
            <p:ph type="body" sz="quarter" idx="32"/>
          </p:nvPr>
        </p:nvSpPr>
        <p:spPr>
          <a:xfrm>
            <a:off x="3202335" y="5447879"/>
            <a:ext cx="2740202" cy="355322"/>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lang="de-DE" sz="1600" kern="1200" dirty="0" smtClean="0">
                <a:solidFill>
                  <a:schemeClr val="bg1">
                    <a:lumMod val="50000"/>
                  </a:schemeClr>
                </a:solidFill>
                <a:latin typeface="+mn-lt"/>
                <a:ea typeface="+mn-ea"/>
                <a:cs typeface="+mn-cs"/>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
        <p:nvSpPr>
          <p:cNvPr id="38" name="Textplatzhalter 6"/>
          <p:cNvSpPr>
            <a:spLocks noGrp="1"/>
          </p:cNvSpPr>
          <p:nvPr>
            <p:ph type="body" sz="quarter" idx="33"/>
          </p:nvPr>
        </p:nvSpPr>
        <p:spPr>
          <a:xfrm>
            <a:off x="6087725" y="5447879"/>
            <a:ext cx="2814179" cy="351774"/>
          </a:xfrm>
          <a:solidFill>
            <a:srgbClr val="FFFFFF">
              <a:alpha val="80000"/>
            </a:srgbClr>
          </a:solidFill>
        </p:spPr>
        <p:txBody>
          <a:bodyPr lIns="144000" tIns="72000" rIns="72000" bIns="36000" anchor="ctr" anchorCtr="0">
            <a:noAutofit/>
          </a:bodyPr>
          <a:lstStyle>
            <a:lvl1pPr marL="0" indent="0">
              <a:lnSpc>
                <a:spcPct val="85000"/>
              </a:lnSpc>
              <a:spcAft>
                <a:spcPts val="0"/>
              </a:spcAft>
              <a:buNone/>
              <a:defRPr lang="de-DE" sz="1600" kern="1200" dirty="0" smtClean="0">
                <a:solidFill>
                  <a:schemeClr val="bg1">
                    <a:lumMod val="50000"/>
                  </a:schemeClr>
                </a:solidFill>
                <a:latin typeface="+mn-lt"/>
                <a:ea typeface="+mn-ea"/>
                <a:cs typeface="+mn-cs"/>
              </a:defRPr>
            </a:lvl1pPr>
            <a:lvl2pPr marL="176213" indent="0">
              <a:buNone/>
              <a:defRPr/>
            </a:lvl2pPr>
            <a:lvl3pPr marL="360362" indent="0">
              <a:buNone/>
              <a:defRPr/>
            </a:lvl3pPr>
            <a:lvl4pPr marL="536575" indent="0">
              <a:buNone/>
              <a:defRPr/>
            </a:lvl4pPr>
            <a:lvl5pPr marL="720725" indent="0">
              <a:buNone/>
              <a:defRPr/>
            </a:lvl5pPr>
          </a:lstStyle>
          <a:p>
            <a:pPr lvl="0"/>
            <a:r>
              <a:rPr lang="de-DE" dirty="0"/>
              <a:t>Textmasterformat bearbeiten</a:t>
            </a:r>
          </a:p>
        </p:txBody>
      </p:sp>
    </p:spTree>
    <p:extLst>
      <p:ext uri="{BB962C8B-B14F-4D97-AF65-F5344CB8AC3E}">
        <p14:creationId xmlns:p14="http://schemas.microsoft.com/office/powerpoint/2010/main" val="327904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gallery, 3 images round">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29" name="Bildplatzhalter 3"/>
          <p:cNvSpPr>
            <a:spLocks noGrp="1"/>
          </p:cNvSpPr>
          <p:nvPr>
            <p:ph type="pic" sz="quarter" idx="17"/>
          </p:nvPr>
        </p:nvSpPr>
        <p:spPr>
          <a:xfrm>
            <a:off x="586623" y="1906136"/>
            <a:ext cx="2190581" cy="21924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39" name="Bildplatzhalter 3"/>
          <p:cNvSpPr>
            <a:spLocks noGrp="1"/>
          </p:cNvSpPr>
          <p:nvPr>
            <p:ph type="pic" sz="quarter" idx="18"/>
          </p:nvPr>
        </p:nvSpPr>
        <p:spPr>
          <a:xfrm>
            <a:off x="3477142" y="1906136"/>
            <a:ext cx="2190581" cy="21924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40" name="Bildplatzhalter 3"/>
          <p:cNvSpPr>
            <a:spLocks noGrp="1"/>
          </p:cNvSpPr>
          <p:nvPr>
            <p:ph type="pic" sz="quarter" idx="19"/>
          </p:nvPr>
        </p:nvSpPr>
        <p:spPr>
          <a:xfrm>
            <a:off x="6361729" y="1906136"/>
            <a:ext cx="2190581" cy="21924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8" name="Textplatzhalter 7"/>
          <p:cNvSpPr>
            <a:spLocks noGrp="1"/>
          </p:cNvSpPr>
          <p:nvPr>
            <p:ph type="body" sz="quarter" idx="23"/>
          </p:nvPr>
        </p:nvSpPr>
        <p:spPr>
          <a:xfrm>
            <a:off x="242959" y="4741611"/>
            <a:ext cx="2814294"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 bearbeiten</a:t>
            </a:r>
          </a:p>
        </p:txBody>
      </p:sp>
      <p:sp>
        <p:nvSpPr>
          <p:cNvPr id="11" name="Textplatzhalter 10"/>
          <p:cNvSpPr>
            <a:spLocks noGrp="1"/>
          </p:cNvSpPr>
          <p:nvPr>
            <p:ph type="body" sz="quarter" idx="24"/>
          </p:nvPr>
        </p:nvSpPr>
        <p:spPr>
          <a:xfrm>
            <a:off x="242959" y="5089525"/>
            <a:ext cx="2814294" cy="736534"/>
          </a:xfrm>
        </p:spPr>
        <p:txBody>
          <a:bodyPr wrap="square" lIns="72000" tIns="72000" rIns="72000">
            <a:noAutofit/>
          </a:bodyPr>
          <a:lstStyle>
            <a:lvl1pPr marL="0" indent="0" algn="ctr">
              <a:lnSpc>
                <a:spcPct val="110000"/>
              </a:lnSpc>
              <a:buNone/>
              <a:defRPr lang="de-DE" sz="1600" kern="1200" dirty="0" smtClean="0">
                <a:solidFill>
                  <a:srgbClr val="AFAFAF"/>
                </a:solidFill>
                <a:latin typeface="+mn-lt"/>
                <a:ea typeface="+mn-ea"/>
                <a:cs typeface="+mn-cs"/>
              </a:defRPr>
            </a:lvl1pPr>
          </a:lstStyle>
          <a:p>
            <a:pPr lvl="0"/>
            <a:r>
              <a:rPr lang="de-DE" dirty="0"/>
              <a:t>Textmasterformat bearbeiten</a:t>
            </a:r>
          </a:p>
        </p:txBody>
      </p:sp>
      <p:sp>
        <p:nvSpPr>
          <p:cNvPr id="45" name="Textplatzhalter 10"/>
          <p:cNvSpPr>
            <a:spLocks noGrp="1"/>
          </p:cNvSpPr>
          <p:nvPr>
            <p:ph type="body" sz="quarter" idx="28"/>
          </p:nvPr>
        </p:nvSpPr>
        <p:spPr>
          <a:xfrm>
            <a:off x="3165783" y="5089525"/>
            <a:ext cx="2815200" cy="736534"/>
          </a:xfrm>
        </p:spPr>
        <p:txBody>
          <a:bodyPr wrap="square" lIns="72000" tIns="72000" rIns="72000">
            <a:noAutofit/>
          </a:bodyPr>
          <a:lstStyle>
            <a:lvl1pPr marL="0" indent="0" algn="ctr">
              <a:lnSpc>
                <a:spcPct val="110000"/>
              </a:lnSpc>
              <a:buNone/>
              <a:defRPr sz="1600">
                <a:solidFill>
                  <a:schemeClr val="bg1">
                    <a:lumMod val="65000"/>
                  </a:schemeClr>
                </a:solidFill>
              </a:defRPr>
            </a:lvl1pPr>
          </a:lstStyle>
          <a:p>
            <a:pPr lvl="0"/>
            <a:r>
              <a:rPr lang="de-DE" dirty="0"/>
              <a:t>Textmasterformat bearbeiten</a:t>
            </a:r>
          </a:p>
        </p:txBody>
      </p:sp>
      <p:sp>
        <p:nvSpPr>
          <p:cNvPr id="30" name="Textplatzhalter 7"/>
          <p:cNvSpPr>
            <a:spLocks noGrp="1"/>
          </p:cNvSpPr>
          <p:nvPr>
            <p:ph type="body" sz="quarter" idx="30"/>
          </p:nvPr>
        </p:nvSpPr>
        <p:spPr>
          <a:xfrm>
            <a:off x="3164832" y="4741611"/>
            <a:ext cx="2815200"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 bearbeiten</a:t>
            </a:r>
          </a:p>
        </p:txBody>
      </p:sp>
      <p:sp>
        <p:nvSpPr>
          <p:cNvPr id="31" name="Textplatzhalter 10"/>
          <p:cNvSpPr>
            <a:spLocks noGrp="1"/>
          </p:cNvSpPr>
          <p:nvPr>
            <p:ph type="body" sz="quarter" idx="31"/>
          </p:nvPr>
        </p:nvSpPr>
        <p:spPr>
          <a:xfrm>
            <a:off x="6087611" y="5089525"/>
            <a:ext cx="2814294" cy="736534"/>
          </a:xfrm>
        </p:spPr>
        <p:txBody>
          <a:bodyPr wrap="square" lIns="72000" tIns="72000" rIns="72000">
            <a:noAutofit/>
          </a:bodyPr>
          <a:lstStyle>
            <a:lvl1pPr marL="0" indent="0" algn="ctr">
              <a:lnSpc>
                <a:spcPct val="110000"/>
              </a:lnSpc>
              <a:buNone/>
              <a:defRPr sz="1600">
                <a:solidFill>
                  <a:schemeClr val="bg1">
                    <a:lumMod val="65000"/>
                  </a:schemeClr>
                </a:solidFill>
              </a:defRPr>
            </a:lvl1pPr>
          </a:lstStyle>
          <a:p>
            <a:pPr lvl="0"/>
            <a:r>
              <a:rPr lang="de-DE" dirty="0"/>
              <a:t>Textmasterformat bearbeiten</a:t>
            </a:r>
          </a:p>
        </p:txBody>
      </p:sp>
      <p:sp>
        <p:nvSpPr>
          <p:cNvPr id="4" name="Textplatzhalter 3"/>
          <p:cNvSpPr>
            <a:spLocks noGrp="1"/>
          </p:cNvSpPr>
          <p:nvPr>
            <p:ph type="body" sz="quarter" idx="32"/>
          </p:nvPr>
        </p:nvSpPr>
        <p:spPr>
          <a:xfrm>
            <a:off x="6087611" y="4741863"/>
            <a:ext cx="2813181" cy="347662"/>
          </a:xfrm>
        </p:spPr>
        <p:txBody>
          <a:bodyPr>
            <a:noAutofit/>
          </a:bodyPr>
          <a:lstStyle>
            <a:lvl1pPr marL="0" indent="0" algn="ctr">
              <a:buNone/>
              <a:defRPr lang="de-DE" sz="2000" kern="1200" dirty="0" smtClean="0">
                <a:solidFill>
                  <a:schemeClr val="accent1"/>
                </a:solidFill>
                <a:latin typeface="+mn-lt"/>
                <a:ea typeface="+mn-ea"/>
                <a:cs typeface="+mn-cs"/>
              </a:defRPr>
            </a:lvl1pPr>
          </a:lstStyle>
          <a:p>
            <a:pPr lvl="0"/>
            <a:r>
              <a:rPr lang="de-DE" dirty="0"/>
              <a:t>Textmasterformat bearbeiten</a:t>
            </a:r>
          </a:p>
        </p:txBody>
      </p:sp>
      <p:sp>
        <p:nvSpPr>
          <p:cNvPr id="37"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Tree>
    <p:extLst>
      <p:ext uri="{BB962C8B-B14F-4D97-AF65-F5344CB8AC3E}">
        <p14:creationId xmlns:p14="http://schemas.microsoft.com/office/powerpoint/2010/main" val="346755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mages and Text boxe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34" name="Datumsplatzhalter 33"/>
          <p:cNvSpPr>
            <a:spLocks noGrp="1"/>
          </p:cNvSpPr>
          <p:nvPr>
            <p:ph type="dt" sz="half" idx="14"/>
          </p:nvPr>
        </p:nvSpPr>
        <p:spPr>
          <a:xfrm>
            <a:off x="6352723" y="6163201"/>
            <a:ext cx="945287" cy="365125"/>
          </a:xfrm>
          <a:prstGeom prst="rect">
            <a:avLst/>
          </a:prstGeom>
        </p:spPr>
        <p:txBody>
          <a:bodyPr/>
          <a:lstStyle/>
          <a:p>
            <a:endParaRPr lang="en-US" noProof="0" dirty="0"/>
          </a:p>
        </p:txBody>
      </p:sp>
      <p:sp>
        <p:nvSpPr>
          <p:cNvPr id="8" name="Textplatzhalter 7"/>
          <p:cNvSpPr>
            <a:spLocks noGrp="1"/>
          </p:cNvSpPr>
          <p:nvPr>
            <p:ph type="body" sz="quarter" idx="23"/>
          </p:nvPr>
        </p:nvSpPr>
        <p:spPr>
          <a:xfrm>
            <a:off x="242959" y="4004136"/>
            <a:ext cx="2094324"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a:t>
            </a:r>
          </a:p>
        </p:txBody>
      </p:sp>
      <p:sp>
        <p:nvSpPr>
          <p:cNvPr id="23" name="Bildplatzhalter 3"/>
          <p:cNvSpPr>
            <a:spLocks noGrp="1"/>
          </p:cNvSpPr>
          <p:nvPr>
            <p:ph type="pic" sz="quarter" idx="17"/>
          </p:nvPr>
        </p:nvSpPr>
        <p:spPr>
          <a:xfrm>
            <a:off x="502258" y="1827395"/>
            <a:ext cx="1642099" cy="16416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24" name="Bildplatzhalter 3"/>
          <p:cNvSpPr>
            <a:spLocks noGrp="1"/>
          </p:cNvSpPr>
          <p:nvPr>
            <p:ph type="pic" sz="quarter" idx="29"/>
          </p:nvPr>
        </p:nvSpPr>
        <p:spPr>
          <a:xfrm>
            <a:off x="2667913" y="1827395"/>
            <a:ext cx="1642099" cy="16416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25" name="Bildplatzhalter 3"/>
          <p:cNvSpPr>
            <a:spLocks noGrp="1"/>
          </p:cNvSpPr>
          <p:nvPr>
            <p:ph type="pic" sz="quarter" idx="30"/>
          </p:nvPr>
        </p:nvSpPr>
        <p:spPr>
          <a:xfrm>
            <a:off x="4828560" y="1827395"/>
            <a:ext cx="1642099" cy="16416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26" name="Bildplatzhalter 3"/>
          <p:cNvSpPr>
            <a:spLocks noGrp="1"/>
          </p:cNvSpPr>
          <p:nvPr>
            <p:ph type="pic" sz="quarter" idx="31"/>
          </p:nvPr>
        </p:nvSpPr>
        <p:spPr>
          <a:xfrm>
            <a:off x="6994884" y="1827395"/>
            <a:ext cx="1642099" cy="1641600"/>
          </a:xfrm>
          <a:prstGeom prst="flowChartConnector">
            <a:avLst/>
          </a:prstGeo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106" name="Textplatzhalter 7"/>
          <p:cNvSpPr>
            <a:spLocks noGrp="1"/>
          </p:cNvSpPr>
          <p:nvPr>
            <p:ph type="body" sz="quarter" idx="32"/>
          </p:nvPr>
        </p:nvSpPr>
        <p:spPr>
          <a:xfrm>
            <a:off x="2481283" y="4004136"/>
            <a:ext cx="2019152"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a:t>
            </a:r>
          </a:p>
        </p:txBody>
      </p:sp>
      <p:sp>
        <p:nvSpPr>
          <p:cNvPr id="107" name="Textplatzhalter 10"/>
          <p:cNvSpPr>
            <a:spLocks noGrp="1"/>
          </p:cNvSpPr>
          <p:nvPr>
            <p:ph type="body" sz="quarter" idx="33"/>
          </p:nvPr>
        </p:nvSpPr>
        <p:spPr>
          <a:xfrm>
            <a:off x="2481283" y="4352051"/>
            <a:ext cx="2019152" cy="1451150"/>
          </a:xfrm>
        </p:spPr>
        <p:txBody>
          <a:bodyPr lIns="72000" tIns="72000" rIns="36000">
            <a:noAutofit/>
          </a:bodyPr>
          <a:lstStyle>
            <a:lvl1pPr marL="0" indent="0" algn="ctr">
              <a:buNone/>
              <a:defRPr lang="de-DE" sz="1400" kern="1200" dirty="0" smtClean="0">
                <a:solidFill>
                  <a:srgbClr val="646464"/>
                </a:solidFill>
                <a:latin typeface="+mn-lt"/>
                <a:ea typeface="+mn-ea"/>
                <a:cs typeface="+mn-cs"/>
              </a:defRPr>
            </a:lvl1pPr>
          </a:lstStyle>
          <a:p>
            <a:pPr lvl="0"/>
            <a:r>
              <a:rPr lang="de-DE" dirty="0"/>
              <a:t>Textmasterformat bearbeiten</a:t>
            </a:r>
          </a:p>
        </p:txBody>
      </p:sp>
      <p:sp>
        <p:nvSpPr>
          <p:cNvPr id="108" name="Textplatzhalter 7"/>
          <p:cNvSpPr>
            <a:spLocks noGrp="1"/>
          </p:cNvSpPr>
          <p:nvPr>
            <p:ph type="body" sz="quarter" idx="34"/>
          </p:nvPr>
        </p:nvSpPr>
        <p:spPr>
          <a:xfrm>
            <a:off x="4644434" y="4004136"/>
            <a:ext cx="2019153"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a:t>
            </a:r>
          </a:p>
        </p:txBody>
      </p:sp>
      <p:sp>
        <p:nvSpPr>
          <p:cNvPr id="109" name="Textplatzhalter 10"/>
          <p:cNvSpPr>
            <a:spLocks noGrp="1"/>
          </p:cNvSpPr>
          <p:nvPr>
            <p:ph type="body" sz="quarter" idx="35"/>
          </p:nvPr>
        </p:nvSpPr>
        <p:spPr>
          <a:xfrm>
            <a:off x="4644434" y="4352051"/>
            <a:ext cx="2019153" cy="1451150"/>
          </a:xfrm>
        </p:spPr>
        <p:txBody>
          <a:bodyPr lIns="72000" tIns="72000" rIns="36000">
            <a:noAutofit/>
          </a:bodyPr>
          <a:lstStyle>
            <a:lvl1pPr marL="0" indent="0" algn="ctr">
              <a:buNone/>
              <a:defRPr lang="de-DE" sz="1400" kern="1200" dirty="0" smtClean="0">
                <a:solidFill>
                  <a:srgbClr val="646464"/>
                </a:solidFill>
                <a:latin typeface="+mn-lt"/>
                <a:ea typeface="+mn-ea"/>
                <a:cs typeface="+mn-cs"/>
              </a:defRPr>
            </a:lvl1pPr>
          </a:lstStyle>
          <a:p>
            <a:pPr lvl="0"/>
            <a:r>
              <a:rPr lang="de-DE" dirty="0"/>
              <a:t>Textmasterformat bearbeiten</a:t>
            </a:r>
          </a:p>
        </p:txBody>
      </p:sp>
      <p:sp>
        <p:nvSpPr>
          <p:cNvPr id="110" name="Textplatzhalter 7"/>
          <p:cNvSpPr>
            <a:spLocks noGrp="1"/>
          </p:cNvSpPr>
          <p:nvPr>
            <p:ph type="body" sz="quarter" idx="36"/>
          </p:nvPr>
        </p:nvSpPr>
        <p:spPr>
          <a:xfrm>
            <a:off x="6818191" y="4004136"/>
            <a:ext cx="2083713" cy="347915"/>
          </a:xfrm>
        </p:spPr>
        <p:txBody>
          <a:bodyPr>
            <a:noAutofit/>
          </a:bodyPr>
          <a:lstStyle>
            <a:lvl1pPr marL="0" indent="0" algn="ctr">
              <a:buNone/>
              <a:defRPr lang="de-DE" sz="2000" kern="1200" dirty="0" smtClean="0">
                <a:solidFill>
                  <a:schemeClr val="accent1"/>
                </a:solidFill>
                <a:latin typeface="+mn-lt"/>
                <a:ea typeface="+mn-ea"/>
                <a:cs typeface="+mn-cs"/>
              </a:defRPr>
            </a:lvl1pPr>
            <a:lvl2pPr marL="0" indent="0" algn="ctr">
              <a:buNone/>
              <a:defRPr sz="1600">
                <a:solidFill>
                  <a:schemeClr val="bg1">
                    <a:lumMod val="65000"/>
                  </a:schemeClr>
                </a:solidFill>
              </a:defRPr>
            </a:lvl2pPr>
          </a:lstStyle>
          <a:p>
            <a:pPr lvl="0"/>
            <a:r>
              <a:rPr lang="de-DE" dirty="0"/>
              <a:t>Textmasterformat</a:t>
            </a:r>
          </a:p>
        </p:txBody>
      </p:sp>
      <p:sp>
        <p:nvSpPr>
          <p:cNvPr id="111" name="Textplatzhalter 10"/>
          <p:cNvSpPr>
            <a:spLocks noGrp="1"/>
          </p:cNvSpPr>
          <p:nvPr>
            <p:ph type="body" sz="quarter" idx="37"/>
          </p:nvPr>
        </p:nvSpPr>
        <p:spPr>
          <a:xfrm>
            <a:off x="6818191" y="4352051"/>
            <a:ext cx="2083713" cy="1451150"/>
          </a:xfrm>
        </p:spPr>
        <p:txBody>
          <a:bodyPr lIns="72000" tIns="72000" rIns="36000">
            <a:noAutofit/>
          </a:bodyPr>
          <a:lstStyle>
            <a:lvl1pPr marL="0" indent="0" algn="ctr">
              <a:buNone/>
              <a:defRPr lang="de-DE" sz="1400" kern="1200" dirty="0" smtClean="0">
                <a:solidFill>
                  <a:srgbClr val="646464"/>
                </a:solidFill>
                <a:latin typeface="+mn-lt"/>
                <a:ea typeface="+mn-ea"/>
                <a:cs typeface="+mn-cs"/>
              </a:defRPr>
            </a:lvl1pPr>
          </a:lstStyle>
          <a:p>
            <a:pPr lvl="0"/>
            <a:r>
              <a:rPr lang="de-DE" dirty="0"/>
              <a:t>Textmasterformat bearbeiten</a:t>
            </a:r>
          </a:p>
        </p:txBody>
      </p:sp>
      <p:sp>
        <p:nvSpPr>
          <p:cNvPr id="4" name="Textplatzhalter 3"/>
          <p:cNvSpPr>
            <a:spLocks noGrp="1"/>
          </p:cNvSpPr>
          <p:nvPr>
            <p:ph type="body" sz="quarter" idx="38"/>
          </p:nvPr>
        </p:nvSpPr>
        <p:spPr>
          <a:xfrm>
            <a:off x="242961" y="4352050"/>
            <a:ext cx="2094321" cy="1451850"/>
          </a:xfrm>
        </p:spPr>
        <p:txBody>
          <a:bodyPr lIns="72000" tIns="72000" rIns="36000">
            <a:noAutofit/>
          </a:bodyPr>
          <a:lstStyle>
            <a:lvl1pPr marL="0" indent="0" algn="ctr">
              <a:buFont typeface="Arial" panose="020B0604020202020204" pitchFamily="34" charset="0"/>
              <a:buNone/>
              <a:defRPr sz="1400"/>
            </a:lvl1pPr>
          </a:lstStyle>
          <a:p>
            <a:pPr lvl="0"/>
            <a:r>
              <a:rPr lang="de-DE" dirty="0"/>
              <a:t>Textmasterformat bearbeiten</a:t>
            </a:r>
          </a:p>
        </p:txBody>
      </p:sp>
    </p:spTree>
    <p:extLst>
      <p:ext uri="{BB962C8B-B14F-4D97-AF65-F5344CB8AC3E}">
        <p14:creationId xmlns:p14="http://schemas.microsoft.com/office/powerpoint/2010/main" val="92018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peration slide 3 - thank you">
    <p:spTree>
      <p:nvGrpSpPr>
        <p:cNvPr id="1" name=""/>
        <p:cNvGrpSpPr/>
        <p:nvPr/>
      </p:nvGrpSpPr>
      <p:grpSpPr>
        <a:xfrm>
          <a:off x="0" y="0"/>
          <a:ext cx="0" cy="0"/>
          <a:chOff x="0" y="0"/>
          <a:chExt cx="0" cy="0"/>
        </a:xfrm>
      </p:grpSpPr>
      <p:sp>
        <p:nvSpPr>
          <p:cNvPr id="4" name="Bildplatzhalter 3"/>
          <p:cNvSpPr>
            <a:spLocks noGrp="1"/>
          </p:cNvSpPr>
          <p:nvPr>
            <p:ph type="pic" sz="quarter" idx="17"/>
          </p:nvPr>
        </p:nvSpPr>
        <p:spPr>
          <a:xfrm>
            <a:off x="-1" y="1"/>
            <a:ext cx="9145590" cy="5802313"/>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12" name="Titel 1"/>
          <p:cNvSpPr>
            <a:spLocks noGrp="1"/>
          </p:cNvSpPr>
          <p:nvPr>
            <p:ph type="title"/>
          </p:nvPr>
        </p:nvSpPr>
        <p:spPr>
          <a:xfrm>
            <a:off x="0" y="3960000"/>
            <a:ext cx="6663587" cy="1559878"/>
          </a:xfrm>
          <a:solidFill>
            <a:schemeClr val="accent1">
              <a:alpha val="60000"/>
            </a:schemeClr>
          </a:solidFill>
        </p:spPr>
        <p:txBody>
          <a:bodyPr lIns="576000" tIns="180000" rIns="360000" anchor="t" anchorCtr="0">
            <a:noAutofit/>
          </a:bodyPr>
          <a:lstStyle>
            <a:lvl1pPr>
              <a:lnSpc>
                <a:spcPct val="100000"/>
              </a:lnSpc>
              <a:defRPr sz="4000" b="0">
                <a:solidFill>
                  <a:srgbClr val="FFFFFF"/>
                </a:solidFill>
                <a:latin typeface="+mj-lt"/>
              </a:defRPr>
            </a:lvl1pPr>
          </a:lstStyle>
          <a:p>
            <a:endParaRPr lang="en-US" noProof="0" dirty="0"/>
          </a:p>
        </p:txBody>
      </p:sp>
      <p:sp>
        <p:nvSpPr>
          <p:cNvPr id="13" name="Textplatzhalter 7"/>
          <p:cNvSpPr>
            <a:spLocks noGrp="1"/>
          </p:cNvSpPr>
          <p:nvPr>
            <p:ph type="body" sz="quarter" idx="13"/>
          </p:nvPr>
        </p:nvSpPr>
        <p:spPr>
          <a:xfrm>
            <a:off x="0" y="4797947"/>
            <a:ext cx="6660223" cy="461665"/>
          </a:xfrm>
          <a:noFill/>
        </p:spPr>
        <p:txBody>
          <a:bodyPr lIns="576000" tIns="0" rIns="360000" bIns="0" anchor="ctr" anchorCtr="0">
            <a:noAutofit/>
          </a:bodyPr>
          <a:lstStyle>
            <a:lvl1pPr marL="0" indent="0">
              <a:buNone/>
              <a:defRPr sz="2400" b="0">
                <a:solidFill>
                  <a:srgbClr val="FFFFFF"/>
                </a:solidFill>
              </a:defRPr>
            </a:lvl1pPr>
          </a:lstStyle>
          <a:p>
            <a:pPr lvl="0"/>
            <a:r>
              <a:rPr lang="en-US" noProof="0" dirty="0"/>
              <a:t>Click to edit Master text styles</a:t>
            </a:r>
          </a:p>
        </p:txBody>
      </p:sp>
    </p:spTree>
    <p:extLst>
      <p:ext uri="{BB962C8B-B14F-4D97-AF65-F5344CB8AC3E}">
        <p14:creationId xmlns:p14="http://schemas.microsoft.com/office/powerpoint/2010/main" val="239126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peration slide 3 - thank you">
    <p:spTree>
      <p:nvGrpSpPr>
        <p:cNvPr id="1" name=""/>
        <p:cNvGrpSpPr/>
        <p:nvPr/>
      </p:nvGrpSpPr>
      <p:grpSpPr>
        <a:xfrm>
          <a:off x="0" y="0"/>
          <a:ext cx="0" cy="0"/>
          <a:chOff x="0" y="0"/>
          <a:chExt cx="0" cy="0"/>
        </a:xfrm>
      </p:grpSpPr>
      <p:grpSp>
        <p:nvGrpSpPr>
          <p:cNvPr id="2" name="Gruppieren 1"/>
          <p:cNvGrpSpPr/>
          <p:nvPr userDrawn="1"/>
        </p:nvGrpSpPr>
        <p:grpSpPr>
          <a:xfrm>
            <a:off x="242959" y="1555200"/>
            <a:ext cx="8658945" cy="4248000"/>
            <a:chOff x="242959" y="1555200"/>
            <a:chExt cx="8658945" cy="4248000"/>
          </a:xfrm>
        </p:grpSpPr>
        <p:grpSp>
          <p:nvGrpSpPr>
            <p:cNvPr id="9" name="Gruppieren 8"/>
            <p:cNvGrpSpPr/>
            <p:nvPr/>
          </p:nvGrpSpPr>
          <p:grpSpPr>
            <a:xfrm>
              <a:off x="242960" y="2875200"/>
              <a:ext cx="8658944" cy="144000"/>
              <a:chOff x="323850" y="3607200"/>
              <a:chExt cx="8497092" cy="144000"/>
            </a:xfrm>
          </p:grpSpPr>
          <p:cxnSp>
            <p:nvCxnSpPr>
              <p:cNvPr id="31" name="Gerade Verbindung 30"/>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
          <p:nvSpPr>
            <p:cNvPr id="10" name="Rechteck 9"/>
            <p:cNvSpPr/>
            <p:nvPr/>
          </p:nvSpPr>
          <p:spPr bwMode="auto">
            <a:xfrm>
              <a:off x="242959" y="1555200"/>
              <a:ext cx="8658943" cy="4248000"/>
            </a:xfrm>
            <a:prstGeom prst="rect">
              <a:avLst/>
            </a:prstGeom>
            <a:noFill/>
            <a:ln w="12700">
              <a:solidFill>
                <a:srgbClr val="FFC000"/>
              </a:solidFill>
              <a:round/>
              <a:headEnd/>
              <a:tailEnd/>
            </a:ln>
          </p:spPr>
          <p:txBody>
            <a:bodyPr rtlCol="0" anchor="ctr"/>
            <a:lstStyle/>
            <a:p>
              <a:pPr algn="ctr"/>
              <a:endParaRPr lang="de-DE" dirty="0"/>
            </a:p>
          </p:txBody>
        </p:sp>
        <p:grpSp>
          <p:nvGrpSpPr>
            <p:cNvPr id="11" name="Gruppieren 10"/>
            <p:cNvGrpSpPr/>
            <p:nvPr/>
          </p:nvGrpSpPr>
          <p:grpSpPr>
            <a:xfrm>
              <a:off x="242960" y="4339200"/>
              <a:ext cx="8658944" cy="144000"/>
              <a:chOff x="323850" y="3607200"/>
              <a:chExt cx="8497092" cy="144000"/>
            </a:xfrm>
          </p:grpSpPr>
          <p:cxnSp>
            <p:nvCxnSpPr>
              <p:cNvPr id="29" name="Gerade Verbindung 28"/>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sp>
          <p:nvSpPr>
            <p:cNvPr id="27" name="Rechteck 26"/>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 name="Gerade Verbindung 27"/>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26" name="Gerade Verbindung 25"/>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bwMode="auto">
            <a:xfrm>
              <a:off x="5942541"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4" name="Gerade Verbindung 23"/>
            <p:cNvCxnSpPr/>
            <p:nvPr/>
          </p:nvCxnSpPr>
          <p:spPr>
            <a:xfrm>
              <a:off x="6015587"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bwMode="auto">
            <a:xfrm>
              <a:off x="1616209"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2" name="Gerade Verbindung 21"/>
            <p:cNvCxnSpPr/>
            <p:nvPr/>
          </p:nvCxnSpPr>
          <p:spPr>
            <a:xfrm>
              <a:off x="1686116"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bwMode="auto">
            <a:xfrm>
              <a:off x="3058322"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19" name="Gerade Verbindung 18"/>
            <p:cNvCxnSpPr/>
            <p:nvPr/>
          </p:nvCxnSpPr>
          <p:spPr>
            <a:xfrm>
              <a:off x="312927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a:xfrm>
              <a:off x="242959"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a:xfrm>
              <a:off x="890190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4085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peration slide 3 - thank you">
    <p:spTree>
      <p:nvGrpSpPr>
        <p:cNvPr id="1" name=""/>
        <p:cNvGrpSpPr/>
        <p:nvPr/>
      </p:nvGrpSpPr>
      <p:grpSpPr>
        <a:xfrm>
          <a:off x="0" y="0"/>
          <a:ext cx="0" cy="0"/>
          <a:chOff x="0" y="0"/>
          <a:chExt cx="0" cy="0"/>
        </a:xfrm>
      </p:grpSpPr>
      <p:grpSp>
        <p:nvGrpSpPr>
          <p:cNvPr id="257" name="Gruppieren 256"/>
          <p:cNvGrpSpPr/>
          <p:nvPr userDrawn="1"/>
        </p:nvGrpSpPr>
        <p:grpSpPr>
          <a:xfrm>
            <a:off x="242959" y="1551652"/>
            <a:ext cx="8658945" cy="4251548"/>
            <a:chOff x="242959" y="1551652"/>
            <a:chExt cx="8658945" cy="4251548"/>
          </a:xfrm>
        </p:grpSpPr>
        <p:sp>
          <p:nvSpPr>
            <p:cNvPr id="258" name="Rechteck 257"/>
            <p:cNvSpPr/>
            <p:nvPr/>
          </p:nvSpPr>
          <p:spPr bwMode="auto">
            <a:xfrm>
              <a:off x="242959" y="1555200"/>
              <a:ext cx="8658943" cy="4248000"/>
            </a:xfrm>
            <a:prstGeom prst="rect">
              <a:avLst/>
            </a:prstGeom>
            <a:noFill/>
            <a:ln w="12700">
              <a:solidFill>
                <a:srgbClr val="FFC000"/>
              </a:solidFill>
              <a:round/>
              <a:headEnd/>
              <a:tailEnd/>
            </a:ln>
          </p:spPr>
          <p:txBody>
            <a:bodyPr rtlCol="0" anchor="ctr"/>
            <a:lstStyle/>
            <a:p>
              <a:pPr algn="ctr"/>
              <a:endParaRPr lang="de-DE" dirty="0"/>
            </a:p>
          </p:txBody>
        </p:sp>
        <p:grpSp>
          <p:nvGrpSpPr>
            <p:cNvPr id="259" name="Gruppieren 258"/>
            <p:cNvGrpSpPr/>
            <p:nvPr userDrawn="1"/>
          </p:nvGrpSpPr>
          <p:grpSpPr>
            <a:xfrm>
              <a:off x="242959" y="1551652"/>
              <a:ext cx="8658945" cy="4251548"/>
              <a:chOff x="242959" y="1551652"/>
              <a:chExt cx="8658945" cy="4251548"/>
            </a:xfrm>
          </p:grpSpPr>
          <p:grpSp>
            <p:nvGrpSpPr>
              <p:cNvPr id="260" name="Gruppieren 259"/>
              <p:cNvGrpSpPr/>
              <p:nvPr/>
            </p:nvGrpSpPr>
            <p:grpSpPr>
              <a:xfrm>
                <a:off x="242960" y="2894469"/>
                <a:ext cx="8658944" cy="144000"/>
                <a:chOff x="323850" y="3607200"/>
                <a:chExt cx="8497092" cy="144000"/>
              </a:xfrm>
            </p:grpSpPr>
            <p:cxnSp>
              <p:nvCxnSpPr>
                <p:cNvPr id="322" name="Gerade Verbindung 321"/>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23" name="Rechteck 322"/>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61" name="Gruppieren 260"/>
              <p:cNvGrpSpPr/>
              <p:nvPr/>
            </p:nvGrpSpPr>
            <p:grpSpPr>
              <a:xfrm>
                <a:off x="242960" y="4312835"/>
                <a:ext cx="8658944" cy="144000"/>
                <a:chOff x="323850" y="3607200"/>
                <a:chExt cx="8497092" cy="144000"/>
              </a:xfrm>
            </p:grpSpPr>
            <p:cxnSp>
              <p:nvCxnSpPr>
                <p:cNvPr id="320" name="Gerade Verbindung 319"/>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21" name="Rechteck 320"/>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62" name="Gruppieren 261"/>
              <p:cNvGrpSpPr/>
              <p:nvPr userDrawn="1"/>
            </p:nvGrpSpPr>
            <p:grpSpPr>
              <a:xfrm>
                <a:off x="7380397" y="1555200"/>
                <a:ext cx="144000" cy="4248000"/>
                <a:chOff x="7384654" y="1555200"/>
                <a:chExt cx="144000" cy="4248000"/>
              </a:xfrm>
            </p:grpSpPr>
            <p:sp>
              <p:nvSpPr>
                <p:cNvPr id="318" name="Rechteck 31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9" name="Gerade Verbindung 31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3" name="Gruppieren 262"/>
              <p:cNvGrpSpPr/>
              <p:nvPr userDrawn="1"/>
            </p:nvGrpSpPr>
            <p:grpSpPr>
              <a:xfrm>
                <a:off x="4496622" y="1555200"/>
                <a:ext cx="143999" cy="4248000"/>
                <a:chOff x="4500432" y="1555200"/>
                <a:chExt cx="143999" cy="4248000"/>
              </a:xfrm>
            </p:grpSpPr>
            <p:sp>
              <p:nvSpPr>
                <p:cNvPr id="316" name="Rechteck 315"/>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7" name="Gerade Verbindung 316"/>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4" name="Gruppieren 263"/>
              <p:cNvGrpSpPr/>
              <p:nvPr userDrawn="1"/>
            </p:nvGrpSpPr>
            <p:grpSpPr>
              <a:xfrm>
                <a:off x="5938509" y="1555200"/>
                <a:ext cx="144000" cy="4248000"/>
                <a:chOff x="5942541" y="1555200"/>
                <a:chExt cx="144000" cy="4248000"/>
              </a:xfrm>
            </p:grpSpPr>
            <p:sp>
              <p:nvSpPr>
                <p:cNvPr id="314" name="Rechteck 313"/>
                <p:cNvSpPr/>
                <p:nvPr/>
              </p:nvSpPr>
              <p:spPr bwMode="auto">
                <a:xfrm>
                  <a:off x="5942541"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5" name="Gerade Verbindung 314"/>
                <p:cNvCxnSpPr/>
                <p:nvPr/>
              </p:nvCxnSpPr>
              <p:spPr>
                <a:xfrm>
                  <a:off x="6015587"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5" name="Gruppieren 264"/>
              <p:cNvGrpSpPr/>
              <p:nvPr userDrawn="1"/>
            </p:nvGrpSpPr>
            <p:grpSpPr>
              <a:xfrm>
                <a:off x="1612847" y="1555200"/>
                <a:ext cx="144000" cy="4248000"/>
                <a:chOff x="1616209" y="1555200"/>
                <a:chExt cx="144000" cy="4248000"/>
              </a:xfrm>
            </p:grpSpPr>
            <p:sp>
              <p:nvSpPr>
                <p:cNvPr id="312" name="Rechteck 311"/>
                <p:cNvSpPr/>
                <p:nvPr/>
              </p:nvSpPr>
              <p:spPr bwMode="auto">
                <a:xfrm>
                  <a:off x="1616209"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3" name="Gerade Verbindung 312"/>
                <p:cNvCxnSpPr/>
                <p:nvPr/>
              </p:nvCxnSpPr>
              <p:spPr>
                <a:xfrm>
                  <a:off x="1686116"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6" name="Gruppieren 265"/>
              <p:cNvGrpSpPr/>
              <p:nvPr userDrawn="1"/>
            </p:nvGrpSpPr>
            <p:grpSpPr>
              <a:xfrm>
                <a:off x="3054735" y="1555200"/>
                <a:ext cx="144000" cy="4248000"/>
                <a:chOff x="3058322" y="1555200"/>
                <a:chExt cx="144000" cy="4248000"/>
              </a:xfrm>
            </p:grpSpPr>
            <p:sp>
              <p:nvSpPr>
                <p:cNvPr id="310" name="Rechteck 309"/>
                <p:cNvSpPr/>
                <p:nvPr/>
              </p:nvSpPr>
              <p:spPr bwMode="auto">
                <a:xfrm>
                  <a:off x="3058322"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1" name="Gerade Verbindung 310"/>
                <p:cNvCxnSpPr/>
                <p:nvPr/>
              </p:nvCxnSpPr>
              <p:spPr>
                <a:xfrm>
                  <a:off x="312927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cxnSp>
            <p:nvCxnSpPr>
              <p:cNvPr id="267" name="Gerade Verbindung 266"/>
              <p:cNvCxnSpPr/>
              <p:nvPr userDrawn="1"/>
            </p:nvCxnSpPr>
            <p:spPr>
              <a:xfrm>
                <a:off x="242959"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268" name="Gruppieren 267"/>
              <p:cNvGrpSpPr/>
              <p:nvPr userDrawn="1"/>
            </p:nvGrpSpPr>
            <p:grpSpPr>
              <a:xfrm>
                <a:off x="6659453" y="1555200"/>
                <a:ext cx="144000" cy="4248000"/>
                <a:chOff x="7384654" y="1555200"/>
                <a:chExt cx="144000" cy="4248000"/>
              </a:xfrm>
            </p:grpSpPr>
            <p:sp>
              <p:nvSpPr>
                <p:cNvPr id="308" name="Rechteck 30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9" name="Gerade Verbindung 30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9" name="Gruppieren 268"/>
              <p:cNvGrpSpPr/>
              <p:nvPr userDrawn="1"/>
            </p:nvGrpSpPr>
            <p:grpSpPr>
              <a:xfrm>
                <a:off x="3775679" y="1555200"/>
                <a:ext cx="143999" cy="4248000"/>
                <a:chOff x="4500432" y="1555200"/>
                <a:chExt cx="143999" cy="4248000"/>
              </a:xfrm>
            </p:grpSpPr>
            <p:sp>
              <p:nvSpPr>
                <p:cNvPr id="306" name="Rechteck 305"/>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7" name="Gerade Verbindung 306"/>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0" name="Gruppieren 269"/>
              <p:cNvGrpSpPr/>
              <p:nvPr userDrawn="1"/>
            </p:nvGrpSpPr>
            <p:grpSpPr>
              <a:xfrm>
                <a:off x="5217565" y="1555200"/>
                <a:ext cx="144000" cy="4248000"/>
                <a:chOff x="5942541" y="1555200"/>
                <a:chExt cx="144000" cy="4248000"/>
              </a:xfrm>
            </p:grpSpPr>
            <p:sp>
              <p:nvSpPr>
                <p:cNvPr id="304" name="Rechteck 303"/>
                <p:cNvSpPr/>
                <p:nvPr/>
              </p:nvSpPr>
              <p:spPr bwMode="auto">
                <a:xfrm>
                  <a:off x="5942541"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5" name="Gerade Verbindung 304"/>
                <p:cNvCxnSpPr/>
                <p:nvPr/>
              </p:nvCxnSpPr>
              <p:spPr>
                <a:xfrm>
                  <a:off x="6015587"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1" name="Gruppieren 270"/>
              <p:cNvGrpSpPr/>
              <p:nvPr userDrawn="1"/>
            </p:nvGrpSpPr>
            <p:grpSpPr>
              <a:xfrm>
                <a:off x="891903" y="1555200"/>
                <a:ext cx="144000" cy="4248000"/>
                <a:chOff x="1616209" y="1555200"/>
                <a:chExt cx="144000" cy="4248000"/>
              </a:xfrm>
            </p:grpSpPr>
            <p:sp>
              <p:nvSpPr>
                <p:cNvPr id="302" name="Rechteck 301"/>
                <p:cNvSpPr/>
                <p:nvPr/>
              </p:nvSpPr>
              <p:spPr bwMode="auto">
                <a:xfrm>
                  <a:off x="1616209"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3" name="Gerade Verbindung 302"/>
                <p:cNvCxnSpPr/>
                <p:nvPr/>
              </p:nvCxnSpPr>
              <p:spPr>
                <a:xfrm>
                  <a:off x="1686116"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2" name="Gruppieren 271"/>
              <p:cNvGrpSpPr/>
              <p:nvPr userDrawn="1"/>
            </p:nvGrpSpPr>
            <p:grpSpPr>
              <a:xfrm>
                <a:off x="2333791" y="1555200"/>
                <a:ext cx="144000" cy="4248000"/>
                <a:chOff x="3058322" y="1555200"/>
                <a:chExt cx="144000" cy="4248000"/>
              </a:xfrm>
            </p:grpSpPr>
            <p:sp>
              <p:nvSpPr>
                <p:cNvPr id="300" name="Rechteck 299"/>
                <p:cNvSpPr/>
                <p:nvPr/>
              </p:nvSpPr>
              <p:spPr bwMode="auto">
                <a:xfrm>
                  <a:off x="3058322"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1" name="Gerade Verbindung 300"/>
                <p:cNvCxnSpPr/>
                <p:nvPr/>
              </p:nvCxnSpPr>
              <p:spPr>
                <a:xfrm>
                  <a:off x="312927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3" name="Gruppieren 272"/>
              <p:cNvGrpSpPr/>
              <p:nvPr userDrawn="1"/>
            </p:nvGrpSpPr>
            <p:grpSpPr>
              <a:xfrm>
                <a:off x="8101341" y="1555200"/>
                <a:ext cx="144000" cy="4248000"/>
                <a:chOff x="7384654" y="1555200"/>
                <a:chExt cx="144000" cy="4248000"/>
              </a:xfrm>
            </p:grpSpPr>
            <p:sp>
              <p:nvSpPr>
                <p:cNvPr id="298" name="Rechteck 29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99" name="Gerade Verbindung 29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4" name="Gruppieren 273"/>
              <p:cNvGrpSpPr/>
              <p:nvPr userDrawn="1"/>
            </p:nvGrpSpPr>
            <p:grpSpPr>
              <a:xfrm>
                <a:off x="242960" y="2185286"/>
                <a:ext cx="8658944" cy="144000"/>
                <a:chOff x="323850" y="3607200"/>
                <a:chExt cx="8497092" cy="144000"/>
              </a:xfrm>
            </p:grpSpPr>
            <p:cxnSp>
              <p:nvCxnSpPr>
                <p:cNvPr id="296" name="Gerade Verbindung 295"/>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7" name="Rechteck 296"/>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5" name="Gruppieren 274"/>
              <p:cNvGrpSpPr/>
              <p:nvPr userDrawn="1"/>
            </p:nvGrpSpPr>
            <p:grpSpPr>
              <a:xfrm>
                <a:off x="242960" y="3603652"/>
                <a:ext cx="8658944" cy="144000"/>
                <a:chOff x="323850" y="3607200"/>
                <a:chExt cx="8497092" cy="144000"/>
              </a:xfrm>
            </p:grpSpPr>
            <p:cxnSp>
              <p:nvCxnSpPr>
                <p:cNvPr id="294" name="Gerade Verbindung 293"/>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5" name="Rechteck 294"/>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6" name="Gruppieren 275"/>
              <p:cNvGrpSpPr/>
              <p:nvPr userDrawn="1"/>
            </p:nvGrpSpPr>
            <p:grpSpPr>
              <a:xfrm>
                <a:off x="242960" y="5022018"/>
                <a:ext cx="8658944" cy="144000"/>
                <a:chOff x="323850" y="3607200"/>
                <a:chExt cx="8497092" cy="144000"/>
              </a:xfrm>
            </p:grpSpPr>
            <p:cxnSp>
              <p:nvCxnSpPr>
                <p:cNvPr id="292" name="Gerade Verbindung 291"/>
                <p:cNvCxnSpPr/>
                <p:nvPr userDrawn="1"/>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3" name="Rechteck 292"/>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7" name="Gruppieren 276"/>
              <p:cNvGrpSpPr/>
              <p:nvPr userDrawn="1"/>
            </p:nvGrpSpPr>
            <p:grpSpPr>
              <a:xfrm>
                <a:off x="242960" y="5731200"/>
                <a:ext cx="8658944" cy="72000"/>
                <a:chOff x="323850" y="3607200"/>
                <a:chExt cx="8497092" cy="72000"/>
              </a:xfrm>
            </p:grpSpPr>
            <p:cxnSp>
              <p:nvCxnSpPr>
                <p:cNvPr id="290" name="Gerade Verbindung 289"/>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1" name="Rechteck 290"/>
                <p:cNvSpPr/>
                <p:nvPr/>
              </p:nvSpPr>
              <p:spPr bwMode="auto">
                <a:xfrm>
                  <a:off x="323850" y="3607200"/>
                  <a:ext cx="8497092" cy="72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8" name="Gruppieren 277"/>
              <p:cNvGrpSpPr/>
              <p:nvPr userDrawn="1"/>
            </p:nvGrpSpPr>
            <p:grpSpPr>
              <a:xfrm>
                <a:off x="242960" y="1555200"/>
                <a:ext cx="8658944" cy="56125"/>
                <a:chOff x="323850" y="3607200"/>
                <a:chExt cx="8497092" cy="56125"/>
              </a:xfrm>
            </p:grpSpPr>
            <p:cxnSp>
              <p:nvCxnSpPr>
                <p:cNvPr id="288" name="Gerade Verbindung 287"/>
                <p:cNvCxnSpPr/>
                <p:nvPr/>
              </p:nvCxnSpPr>
              <p:spPr>
                <a:xfrm>
                  <a:off x="323850" y="3663325"/>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89" name="Rechteck 288"/>
                <p:cNvSpPr/>
                <p:nvPr/>
              </p:nvSpPr>
              <p:spPr bwMode="auto">
                <a:xfrm>
                  <a:off x="323850" y="3607200"/>
                  <a:ext cx="8497092" cy="56125"/>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9" name="Gruppieren 278"/>
              <p:cNvGrpSpPr/>
              <p:nvPr userDrawn="1"/>
            </p:nvGrpSpPr>
            <p:grpSpPr>
              <a:xfrm>
                <a:off x="8826734" y="1555200"/>
                <a:ext cx="75170" cy="4248000"/>
                <a:chOff x="8826734" y="1555200"/>
                <a:chExt cx="75170" cy="4248000"/>
              </a:xfrm>
            </p:grpSpPr>
            <p:sp>
              <p:nvSpPr>
                <p:cNvPr id="286" name="Rechteck 285"/>
                <p:cNvSpPr/>
                <p:nvPr/>
              </p:nvSpPr>
              <p:spPr bwMode="auto">
                <a:xfrm>
                  <a:off x="8826734" y="1555200"/>
                  <a:ext cx="7409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7" name="Gerade Verbindung 286"/>
                <p:cNvCxnSpPr/>
                <p:nvPr userDrawn="1"/>
              </p:nvCxnSpPr>
              <p:spPr>
                <a:xfrm>
                  <a:off x="890190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80" name="Gruppieren 279"/>
              <p:cNvGrpSpPr/>
              <p:nvPr userDrawn="1"/>
            </p:nvGrpSpPr>
            <p:grpSpPr>
              <a:xfrm flipH="1">
                <a:off x="242960" y="1551652"/>
                <a:ext cx="75170" cy="4248000"/>
                <a:chOff x="8826734" y="1555200"/>
                <a:chExt cx="75170" cy="4248000"/>
              </a:xfrm>
            </p:grpSpPr>
            <p:sp>
              <p:nvSpPr>
                <p:cNvPr id="284" name="Rechteck 283"/>
                <p:cNvSpPr/>
                <p:nvPr/>
              </p:nvSpPr>
              <p:spPr bwMode="auto">
                <a:xfrm>
                  <a:off x="8826734" y="1558748"/>
                  <a:ext cx="74090" cy="4244452"/>
                </a:xfrm>
                <a:prstGeom prst="rect">
                  <a:avLst/>
                </a:prstGeom>
                <a:noFill/>
                <a:ln w="12700">
                  <a:solidFill>
                    <a:srgbClr val="FFC000"/>
                  </a:solidFill>
                  <a:round/>
                  <a:headEnd/>
                  <a:tailEnd/>
                </a:ln>
              </p:spPr>
              <p:txBody>
                <a:bodyPr rtlCol="0" anchor="ctr"/>
                <a:lstStyle/>
                <a:p>
                  <a:pPr algn="ctr"/>
                  <a:endParaRPr lang="de-DE" dirty="0"/>
                </a:p>
              </p:txBody>
            </p:sp>
            <p:cxnSp>
              <p:nvCxnSpPr>
                <p:cNvPr id="285" name="Gerade Verbindung 284"/>
                <p:cNvCxnSpPr/>
                <p:nvPr userDrawn="1"/>
              </p:nvCxnSpPr>
              <p:spPr>
                <a:xfrm>
                  <a:off x="890190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81" name="Gruppieren 280"/>
              <p:cNvGrpSpPr/>
              <p:nvPr userDrawn="1"/>
            </p:nvGrpSpPr>
            <p:grpSpPr>
              <a:xfrm>
                <a:off x="3415207" y="1555200"/>
                <a:ext cx="143999" cy="4248000"/>
                <a:chOff x="4500432" y="1555200"/>
                <a:chExt cx="143999" cy="4248000"/>
              </a:xfrm>
            </p:grpSpPr>
            <p:sp>
              <p:nvSpPr>
                <p:cNvPr id="282" name="Rechteck 281"/>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3" name="Gerade Verbindung 282"/>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802208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eperation slide 3 - thank you">
    <p:spTree>
      <p:nvGrpSpPr>
        <p:cNvPr id="1" name=""/>
        <p:cNvGrpSpPr/>
        <p:nvPr/>
      </p:nvGrpSpPr>
      <p:grpSpPr>
        <a:xfrm>
          <a:off x="0" y="0"/>
          <a:ext cx="0" cy="0"/>
          <a:chOff x="0" y="0"/>
          <a:chExt cx="0" cy="0"/>
        </a:xfrm>
      </p:grpSpPr>
      <p:grpSp>
        <p:nvGrpSpPr>
          <p:cNvPr id="2" name="Gruppieren 1"/>
          <p:cNvGrpSpPr/>
          <p:nvPr userDrawn="1"/>
        </p:nvGrpSpPr>
        <p:grpSpPr>
          <a:xfrm>
            <a:off x="242959" y="1551652"/>
            <a:ext cx="8658945" cy="4251548"/>
            <a:chOff x="242959" y="1551652"/>
            <a:chExt cx="8658945" cy="4251548"/>
          </a:xfrm>
        </p:grpSpPr>
        <p:sp>
          <p:nvSpPr>
            <p:cNvPr id="258" name="Rechteck 257"/>
            <p:cNvSpPr/>
            <p:nvPr/>
          </p:nvSpPr>
          <p:spPr bwMode="auto">
            <a:xfrm>
              <a:off x="242959" y="1555200"/>
              <a:ext cx="8658943" cy="4248000"/>
            </a:xfrm>
            <a:prstGeom prst="rect">
              <a:avLst/>
            </a:prstGeom>
            <a:noFill/>
            <a:ln w="12700">
              <a:solidFill>
                <a:srgbClr val="FFC000"/>
              </a:solidFill>
              <a:round/>
              <a:headEnd/>
              <a:tailEnd/>
            </a:ln>
          </p:spPr>
          <p:txBody>
            <a:bodyPr rtlCol="0" anchor="ctr"/>
            <a:lstStyle/>
            <a:p>
              <a:pPr algn="ctr"/>
              <a:endParaRPr lang="de-DE" dirty="0"/>
            </a:p>
          </p:txBody>
        </p:sp>
        <p:grpSp>
          <p:nvGrpSpPr>
            <p:cNvPr id="260" name="Gruppieren 259"/>
            <p:cNvGrpSpPr/>
            <p:nvPr/>
          </p:nvGrpSpPr>
          <p:grpSpPr>
            <a:xfrm>
              <a:off x="242960" y="2888617"/>
              <a:ext cx="8658944" cy="144000"/>
              <a:chOff x="323850" y="3607200"/>
              <a:chExt cx="8497092" cy="144000"/>
            </a:xfrm>
          </p:grpSpPr>
          <p:cxnSp>
            <p:nvCxnSpPr>
              <p:cNvPr id="322" name="Gerade Verbindung 321"/>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23" name="Rechteck 322"/>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61" name="Gruppieren 260"/>
            <p:cNvGrpSpPr/>
            <p:nvPr/>
          </p:nvGrpSpPr>
          <p:grpSpPr>
            <a:xfrm>
              <a:off x="242960" y="4309909"/>
              <a:ext cx="8658944" cy="144000"/>
              <a:chOff x="323850" y="3607200"/>
              <a:chExt cx="8497092" cy="144000"/>
            </a:xfrm>
          </p:grpSpPr>
          <p:cxnSp>
            <p:nvCxnSpPr>
              <p:cNvPr id="320" name="Gerade Verbindung 319"/>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21" name="Rechteck 320"/>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62" name="Gruppieren 261"/>
            <p:cNvGrpSpPr/>
            <p:nvPr userDrawn="1"/>
          </p:nvGrpSpPr>
          <p:grpSpPr>
            <a:xfrm>
              <a:off x="7384638" y="1555200"/>
              <a:ext cx="144000" cy="4248000"/>
              <a:chOff x="7384654" y="1555200"/>
              <a:chExt cx="144000" cy="4248000"/>
            </a:xfrm>
          </p:grpSpPr>
          <p:sp>
            <p:nvSpPr>
              <p:cNvPr id="318" name="Rechteck 31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9" name="Gerade Verbindung 31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3" name="Gruppieren 262"/>
            <p:cNvGrpSpPr/>
            <p:nvPr userDrawn="1"/>
          </p:nvGrpSpPr>
          <p:grpSpPr>
            <a:xfrm>
              <a:off x="4500435" y="1555200"/>
              <a:ext cx="143999" cy="4248000"/>
              <a:chOff x="4500432" y="1555200"/>
              <a:chExt cx="143999" cy="4248000"/>
            </a:xfrm>
          </p:grpSpPr>
          <p:sp>
            <p:nvSpPr>
              <p:cNvPr id="316" name="Rechteck 315"/>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7" name="Gerade Verbindung 316"/>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4" name="Gruppieren 263"/>
            <p:cNvGrpSpPr/>
            <p:nvPr userDrawn="1"/>
          </p:nvGrpSpPr>
          <p:grpSpPr>
            <a:xfrm>
              <a:off x="5942536" y="1555200"/>
              <a:ext cx="144000" cy="4248000"/>
              <a:chOff x="5942541" y="1555200"/>
              <a:chExt cx="144000" cy="4248000"/>
            </a:xfrm>
          </p:grpSpPr>
          <p:sp>
            <p:nvSpPr>
              <p:cNvPr id="314" name="Rechteck 313"/>
              <p:cNvSpPr/>
              <p:nvPr/>
            </p:nvSpPr>
            <p:spPr bwMode="auto">
              <a:xfrm>
                <a:off x="5942541"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5" name="Gerade Verbindung 314"/>
              <p:cNvCxnSpPr/>
              <p:nvPr/>
            </p:nvCxnSpPr>
            <p:spPr>
              <a:xfrm>
                <a:off x="6015587"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5" name="Gruppieren 264"/>
            <p:cNvGrpSpPr/>
            <p:nvPr userDrawn="1"/>
          </p:nvGrpSpPr>
          <p:grpSpPr>
            <a:xfrm>
              <a:off x="1616232" y="1555200"/>
              <a:ext cx="144000" cy="4248000"/>
              <a:chOff x="1616209" y="1555200"/>
              <a:chExt cx="144000" cy="4248000"/>
            </a:xfrm>
          </p:grpSpPr>
          <p:sp>
            <p:nvSpPr>
              <p:cNvPr id="312" name="Rechteck 311"/>
              <p:cNvSpPr/>
              <p:nvPr/>
            </p:nvSpPr>
            <p:spPr bwMode="auto">
              <a:xfrm>
                <a:off x="1616209"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3" name="Gerade Verbindung 312"/>
              <p:cNvCxnSpPr/>
              <p:nvPr/>
            </p:nvCxnSpPr>
            <p:spPr>
              <a:xfrm>
                <a:off x="1686116"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6" name="Gruppieren 265"/>
            <p:cNvGrpSpPr/>
            <p:nvPr userDrawn="1"/>
          </p:nvGrpSpPr>
          <p:grpSpPr>
            <a:xfrm>
              <a:off x="3058334" y="1555200"/>
              <a:ext cx="144000" cy="4248000"/>
              <a:chOff x="3058322" y="1555200"/>
              <a:chExt cx="144000" cy="4248000"/>
            </a:xfrm>
          </p:grpSpPr>
          <p:sp>
            <p:nvSpPr>
              <p:cNvPr id="310" name="Rechteck 309"/>
              <p:cNvSpPr/>
              <p:nvPr/>
            </p:nvSpPr>
            <p:spPr bwMode="auto">
              <a:xfrm>
                <a:off x="3058322"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11" name="Gerade Verbindung 310"/>
              <p:cNvCxnSpPr/>
              <p:nvPr/>
            </p:nvCxnSpPr>
            <p:spPr>
              <a:xfrm>
                <a:off x="312927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cxnSp>
          <p:nvCxnSpPr>
            <p:cNvPr id="267" name="Gerade Verbindung 266"/>
            <p:cNvCxnSpPr/>
            <p:nvPr userDrawn="1"/>
          </p:nvCxnSpPr>
          <p:spPr>
            <a:xfrm>
              <a:off x="242959"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nvGrpSpPr>
            <p:cNvPr id="268" name="Gruppieren 267"/>
            <p:cNvGrpSpPr/>
            <p:nvPr userDrawn="1"/>
          </p:nvGrpSpPr>
          <p:grpSpPr>
            <a:xfrm>
              <a:off x="6663587" y="1555200"/>
              <a:ext cx="144000" cy="4248000"/>
              <a:chOff x="7384654" y="1555200"/>
              <a:chExt cx="144000" cy="4248000"/>
            </a:xfrm>
          </p:grpSpPr>
          <p:sp>
            <p:nvSpPr>
              <p:cNvPr id="308" name="Rechteck 30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9" name="Gerade Verbindung 30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69" name="Gruppieren 268"/>
            <p:cNvGrpSpPr/>
            <p:nvPr userDrawn="1"/>
          </p:nvGrpSpPr>
          <p:grpSpPr>
            <a:xfrm>
              <a:off x="3779385" y="1555200"/>
              <a:ext cx="143999" cy="4248000"/>
              <a:chOff x="4500432" y="1555200"/>
              <a:chExt cx="143999" cy="4248000"/>
            </a:xfrm>
          </p:grpSpPr>
          <p:sp>
            <p:nvSpPr>
              <p:cNvPr id="306" name="Rechteck 305"/>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7" name="Gerade Verbindung 306"/>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0" name="Gruppieren 269"/>
            <p:cNvGrpSpPr/>
            <p:nvPr userDrawn="1"/>
          </p:nvGrpSpPr>
          <p:grpSpPr>
            <a:xfrm>
              <a:off x="5221485" y="1555200"/>
              <a:ext cx="144000" cy="4248000"/>
              <a:chOff x="5942541" y="1555200"/>
              <a:chExt cx="144000" cy="4248000"/>
            </a:xfrm>
          </p:grpSpPr>
          <p:sp>
            <p:nvSpPr>
              <p:cNvPr id="304" name="Rechteck 303"/>
              <p:cNvSpPr/>
              <p:nvPr/>
            </p:nvSpPr>
            <p:spPr bwMode="auto">
              <a:xfrm>
                <a:off x="5942541"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5" name="Gerade Verbindung 304"/>
              <p:cNvCxnSpPr/>
              <p:nvPr/>
            </p:nvCxnSpPr>
            <p:spPr>
              <a:xfrm>
                <a:off x="6015587"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1" name="Gruppieren 270"/>
            <p:cNvGrpSpPr/>
            <p:nvPr userDrawn="1"/>
          </p:nvGrpSpPr>
          <p:grpSpPr>
            <a:xfrm>
              <a:off x="895181" y="1555200"/>
              <a:ext cx="144000" cy="4248000"/>
              <a:chOff x="1616209" y="1555200"/>
              <a:chExt cx="144000" cy="4248000"/>
            </a:xfrm>
          </p:grpSpPr>
          <p:sp>
            <p:nvSpPr>
              <p:cNvPr id="302" name="Rechteck 301"/>
              <p:cNvSpPr/>
              <p:nvPr/>
            </p:nvSpPr>
            <p:spPr bwMode="auto">
              <a:xfrm>
                <a:off x="1616209"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3" name="Gerade Verbindung 302"/>
              <p:cNvCxnSpPr/>
              <p:nvPr/>
            </p:nvCxnSpPr>
            <p:spPr>
              <a:xfrm>
                <a:off x="1686116"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2" name="Gruppieren 271"/>
            <p:cNvGrpSpPr/>
            <p:nvPr userDrawn="1"/>
          </p:nvGrpSpPr>
          <p:grpSpPr>
            <a:xfrm>
              <a:off x="2337283" y="1555200"/>
              <a:ext cx="144000" cy="4248000"/>
              <a:chOff x="3058322" y="1555200"/>
              <a:chExt cx="144000" cy="4248000"/>
            </a:xfrm>
          </p:grpSpPr>
          <p:sp>
            <p:nvSpPr>
              <p:cNvPr id="300" name="Rechteck 299"/>
              <p:cNvSpPr/>
              <p:nvPr/>
            </p:nvSpPr>
            <p:spPr bwMode="auto">
              <a:xfrm>
                <a:off x="3058322"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301" name="Gerade Verbindung 300"/>
              <p:cNvCxnSpPr/>
              <p:nvPr/>
            </p:nvCxnSpPr>
            <p:spPr>
              <a:xfrm>
                <a:off x="3129273"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3" name="Gruppieren 272"/>
            <p:cNvGrpSpPr/>
            <p:nvPr userDrawn="1"/>
          </p:nvGrpSpPr>
          <p:grpSpPr>
            <a:xfrm>
              <a:off x="8105689" y="1555200"/>
              <a:ext cx="144000" cy="4248000"/>
              <a:chOff x="7384654" y="1555200"/>
              <a:chExt cx="144000" cy="4248000"/>
            </a:xfrm>
          </p:grpSpPr>
          <p:sp>
            <p:nvSpPr>
              <p:cNvPr id="298" name="Rechteck 297"/>
              <p:cNvSpPr/>
              <p:nvPr/>
            </p:nvSpPr>
            <p:spPr bwMode="auto">
              <a:xfrm>
                <a:off x="7384654" y="1555200"/>
                <a:ext cx="14400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99" name="Gerade Verbindung 298"/>
              <p:cNvCxnSpPr/>
              <p:nvPr/>
            </p:nvCxnSpPr>
            <p:spPr>
              <a:xfrm>
                <a:off x="745874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74" name="Gruppieren 273"/>
            <p:cNvGrpSpPr/>
            <p:nvPr userDrawn="1"/>
          </p:nvGrpSpPr>
          <p:grpSpPr>
            <a:xfrm>
              <a:off x="242960" y="2177971"/>
              <a:ext cx="8658944" cy="144000"/>
              <a:chOff x="323850" y="3607200"/>
              <a:chExt cx="8497092" cy="144000"/>
            </a:xfrm>
          </p:grpSpPr>
          <p:cxnSp>
            <p:nvCxnSpPr>
              <p:cNvPr id="296" name="Gerade Verbindung 295"/>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7" name="Rechteck 296"/>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5" name="Gruppieren 274"/>
            <p:cNvGrpSpPr/>
            <p:nvPr userDrawn="1"/>
          </p:nvGrpSpPr>
          <p:grpSpPr>
            <a:xfrm>
              <a:off x="242960" y="3599263"/>
              <a:ext cx="8658944" cy="144000"/>
              <a:chOff x="323850" y="3607200"/>
              <a:chExt cx="8497092" cy="144000"/>
            </a:xfrm>
          </p:grpSpPr>
          <p:cxnSp>
            <p:nvCxnSpPr>
              <p:cNvPr id="294" name="Gerade Verbindung 293"/>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5" name="Rechteck 294"/>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6" name="Gruppieren 275"/>
            <p:cNvGrpSpPr/>
            <p:nvPr userDrawn="1"/>
          </p:nvGrpSpPr>
          <p:grpSpPr>
            <a:xfrm>
              <a:off x="242960" y="5020555"/>
              <a:ext cx="8658944" cy="144000"/>
              <a:chOff x="323850" y="3607200"/>
              <a:chExt cx="8497092" cy="144000"/>
            </a:xfrm>
          </p:grpSpPr>
          <p:cxnSp>
            <p:nvCxnSpPr>
              <p:cNvPr id="292" name="Gerade Verbindung 291"/>
              <p:cNvCxnSpPr/>
              <p:nvPr userDrawn="1"/>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3" name="Rechteck 292"/>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7" name="Gruppieren 276"/>
            <p:cNvGrpSpPr/>
            <p:nvPr userDrawn="1"/>
          </p:nvGrpSpPr>
          <p:grpSpPr>
            <a:xfrm>
              <a:off x="242960" y="5731200"/>
              <a:ext cx="8658944" cy="72000"/>
              <a:chOff x="323850" y="3607200"/>
              <a:chExt cx="8497092" cy="72000"/>
            </a:xfrm>
          </p:grpSpPr>
          <p:cxnSp>
            <p:nvCxnSpPr>
              <p:cNvPr id="290" name="Gerade Verbindung 289"/>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91" name="Rechteck 290"/>
              <p:cNvSpPr/>
              <p:nvPr/>
            </p:nvSpPr>
            <p:spPr bwMode="auto">
              <a:xfrm>
                <a:off x="323850" y="3607200"/>
                <a:ext cx="8497092" cy="72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8" name="Gruppieren 277"/>
            <p:cNvGrpSpPr/>
            <p:nvPr userDrawn="1"/>
          </p:nvGrpSpPr>
          <p:grpSpPr>
            <a:xfrm>
              <a:off x="242960" y="1555200"/>
              <a:ext cx="8658944" cy="56125"/>
              <a:chOff x="323850" y="3607200"/>
              <a:chExt cx="8497092" cy="56125"/>
            </a:xfrm>
          </p:grpSpPr>
          <p:cxnSp>
            <p:nvCxnSpPr>
              <p:cNvPr id="288" name="Gerade Verbindung 287"/>
              <p:cNvCxnSpPr/>
              <p:nvPr/>
            </p:nvCxnSpPr>
            <p:spPr>
              <a:xfrm>
                <a:off x="323850" y="3663325"/>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89" name="Rechteck 288"/>
              <p:cNvSpPr/>
              <p:nvPr/>
            </p:nvSpPr>
            <p:spPr bwMode="auto">
              <a:xfrm>
                <a:off x="323850" y="3607200"/>
                <a:ext cx="8497092" cy="56125"/>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279" name="Gruppieren 278"/>
            <p:cNvGrpSpPr/>
            <p:nvPr userDrawn="1"/>
          </p:nvGrpSpPr>
          <p:grpSpPr>
            <a:xfrm>
              <a:off x="8826734" y="1555200"/>
              <a:ext cx="75170" cy="4248000"/>
              <a:chOff x="8826734" y="1555200"/>
              <a:chExt cx="75170" cy="4248000"/>
            </a:xfrm>
          </p:grpSpPr>
          <p:sp>
            <p:nvSpPr>
              <p:cNvPr id="286" name="Rechteck 285"/>
              <p:cNvSpPr/>
              <p:nvPr/>
            </p:nvSpPr>
            <p:spPr bwMode="auto">
              <a:xfrm>
                <a:off x="8826734" y="1555200"/>
                <a:ext cx="7409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7" name="Gerade Verbindung 286"/>
              <p:cNvCxnSpPr/>
              <p:nvPr userDrawn="1"/>
            </p:nvCxnSpPr>
            <p:spPr>
              <a:xfrm>
                <a:off x="890190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80" name="Gruppieren 279"/>
            <p:cNvGrpSpPr/>
            <p:nvPr userDrawn="1"/>
          </p:nvGrpSpPr>
          <p:grpSpPr>
            <a:xfrm flipH="1">
              <a:off x="242960" y="1551652"/>
              <a:ext cx="75170" cy="4251548"/>
              <a:chOff x="8826734" y="1555200"/>
              <a:chExt cx="75170" cy="4251548"/>
            </a:xfrm>
          </p:grpSpPr>
          <p:sp>
            <p:nvSpPr>
              <p:cNvPr id="284" name="Rechteck 283"/>
              <p:cNvSpPr/>
              <p:nvPr/>
            </p:nvSpPr>
            <p:spPr bwMode="auto">
              <a:xfrm>
                <a:off x="8826734" y="1558748"/>
                <a:ext cx="74090"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5" name="Gerade Verbindung 284"/>
              <p:cNvCxnSpPr/>
              <p:nvPr userDrawn="1"/>
            </p:nvCxnSpPr>
            <p:spPr>
              <a:xfrm>
                <a:off x="8901904"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281" name="Gruppieren 280"/>
            <p:cNvGrpSpPr/>
            <p:nvPr userDrawn="1"/>
          </p:nvGrpSpPr>
          <p:grpSpPr>
            <a:xfrm>
              <a:off x="3418860" y="1555200"/>
              <a:ext cx="143999" cy="4248000"/>
              <a:chOff x="4500432" y="1555200"/>
              <a:chExt cx="143999" cy="4248000"/>
            </a:xfrm>
          </p:grpSpPr>
          <p:sp>
            <p:nvSpPr>
              <p:cNvPr id="282" name="Rechteck 281"/>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283" name="Gerade Verbindung 282"/>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userDrawn="1"/>
          </p:nvGrpSpPr>
          <p:grpSpPr>
            <a:xfrm>
              <a:off x="2697809" y="1555200"/>
              <a:ext cx="143999" cy="4248000"/>
              <a:chOff x="4500432" y="1555200"/>
              <a:chExt cx="143999" cy="4248000"/>
            </a:xfrm>
          </p:grpSpPr>
          <p:sp>
            <p:nvSpPr>
              <p:cNvPr id="70" name="Rechteck 69"/>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71" name="Gerade Verbindung 70"/>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userDrawn="1"/>
          </p:nvGrpSpPr>
          <p:grpSpPr>
            <a:xfrm>
              <a:off x="1976758" y="1555200"/>
              <a:ext cx="143999" cy="4248000"/>
              <a:chOff x="4500432" y="1555200"/>
              <a:chExt cx="143999" cy="4248000"/>
            </a:xfrm>
          </p:grpSpPr>
          <p:sp>
            <p:nvSpPr>
              <p:cNvPr id="73" name="Rechteck 72"/>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74" name="Gerade Verbindung 73"/>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75" name="Gruppieren 74"/>
            <p:cNvGrpSpPr/>
            <p:nvPr userDrawn="1"/>
          </p:nvGrpSpPr>
          <p:grpSpPr>
            <a:xfrm>
              <a:off x="1255707" y="1555200"/>
              <a:ext cx="143999" cy="4248000"/>
              <a:chOff x="4500432" y="1555200"/>
              <a:chExt cx="143999" cy="4248000"/>
            </a:xfrm>
          </p:grpSpPr>
          <p:sp>
            <p:nvSpPr>
              <p:cNvPr id="76" name="Rechteck 75"/>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77" name="Gerade Verbindung 76"/>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78" name="Gruppieren 77"/>
            <p:cNvGrpSpPr/>
            <p:nvPr userDrawn="1"/>
          </p:nvGrpSpPr>
          <p:grpSpPr>
            <a:xfrm>
              <a:off x="534656" y="1555200"/>
              <a:ext cx="143999" cy="4248000"/>
              <a:chOff x="4500432" y="1555200"/>
              <a:chExt cx="143999" cy="4248000"/>
            </a:xfrm>
          </p:grpSpPr>
          <p:sp>
            <p:nvSpPr>
              <p:cNvPr id="79" name="Rechteck 78"/>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80" name="Gerade Verbindung 79"/>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81" name="Gruppieren 80"/>
            <p:cNvGrpSpPr/>
            <p:nvPr userDrawn="1"/>
          </p:nvGrpSpPr>
          <p:grpSpPr>
            <a:xfrm>
              <a:off x="4139910" y="1555200"/>
              <a:ext cx="143999" cy="4248000"/>
              <a:chOff x="4500432" y="1555200"/>
              <a:chExt cx="143999" cy="4248000"/>
            </a:xfrm>
          </p:grpSpPr>
          <p:sp>
            <p:nvSpPr>
              <p:cNvPr id="82" name="Rechteck 81"/>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83" name="Gerade Verbindung 82"/>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84" name="Gruppieren 83"/>
            <p:cNvGrpSpPr/>
            <p:nvPr userDrawn="1"/>
          </p:nvGrpSpPr>
          <p:grpSpPr>
            <a:xfrm>
              <a:off x="4860960" y="1555200"/>
              <a:ext cx="143999" cy="4248000"/>
              <a:chOff x="4500432" y="1555200"/>
              <a:chExt cx="143999" cy="4248000"/>
            </a:xfrm>
          </p:grpSpPr>
          <p:sp>
            <p:nvSpPr>
              <p:cNvPr id="85" name="Rechteck 84"/>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86" name="Gerade Verbindung 85"/>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userDrawn="1"/>
          </p:nvGrpSpPr>
          <p:grpSpPr>
            <a:xfrm>
              <a:off x="5582011" y="1555200"/>
              <a:ext cx="143999" cy="4248000"/>
              <a:chOff x="4500432" y="1555200"/>
              <a:chExt cx="143999" cy="4248000"/>
            </a:xfrm>
          </p:grpSpPr>
          <p:sp>
            <p:nvSpPr>
              <p:cNvPr id="88" name="Rechteck 87"/>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89" name="Gerade Verbindung 88"/>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90" name="Gruppieren 89"/>
            <p:cNvGrpSpPr/>
            <p:nvPr userDrawn="1"/>
          </p:nvGrpSpPr>
          <p:grpSpPr>
            <a:xfrm>
              <a:off x="6303062" y="1555200"/>
              <a:ext cx="143999" cy="4248000"/>
              <a:chOff x="4500432" y="1555200"/>
              <a:chExt cx="143999" cy="4248000"/>
            </a:xfrm>
          </p:grpSpPr>
          <p:sp>
            <p:nvSpPr>
              <p:cNvPr id="91" name="Rechteck 90"/>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92" name="Gerade Verbindung 91"/>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userDrawn="1"/>
          </p:nvGrpSpPr>
          <p:grpSpPr>
            <a:xfrm>
              <a:off x="7024113" y="1555200"/>
              <a:ext cx="143999" cy="4248000"/>
              <a:chOff x="4500432" y="1555200"/>
              <a:chExt cx="143999" cy="4248000"/>
            </a:xfrm>
          </p:grpSpPr>
          <p:sp>
            <p:nvSpPr>
              <p:cNvPr id="94" name="Rechteck 93"/>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95" name="Gerade Verbindung 94"/>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userDrawn="1"/>
          </p:nvGrpSpPr>
          <p:grpSpPr>
            <a:xfrm>
              <a:off x="7745164" y="1555200"/>
              <a:ext cx="143999" cy="4248000"/>
              <a:chOff x="4500432" y="1555200"/>
              <a:chExt cx="143999" cy="4248000"/>
            </a:xfrm>
          </p:grpSpPr>
          <p:sp>
            <p:nvSpPr>
              <p:cNvPr id="97" name="Rechteck 96"/>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98" name="Gerade Verbindung 97"/>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99" name="Gruppieren 98"/>
            <p:cNvGrpSpPr/>
            <p:nvPr userDrawn="1"/>
          </p:nvGrpSpPr>
          <p:grpSpPr>
            <a:xfrm>
              <a:off x="8466215" y="1555200"/>
              <a:ext cx="143999" cy="4248000"/>
              <a:chOff x="4500432" y="1555200"/>
              <a:chExt cx="143999" cy="4248000"/>
            </a:xfrm>
          </p:grpSpPr>
          <p:sp>
            <p:nvSpPr>
              <p:cNvPr id="100" name="Rechteck 99"/>
              <p:cNvSpPr/>
              <p:nvPr/>
            </p:nvSpPr>
            <p:spPr bwMode="auto">
              <a:xfrm>
                <a:off x="4500432" y="1555200"/>
                <a:ext cx="143999" cy="4248000"/>
              </a:xfrm>
              <a:prstGeom prst="rect">
                <a:avLst/>
              </a:prstGeom>
              <a:noFill/>
              <a:ln w="12700">
                <a:solidFill>
                  <a:srgbClr val="FFC000"/>
                </a:solidFill>
                <a:round/>
                <a:headEnd/>
                <a:tailEnd/>
              </a:ln>
            </p:spPr>
            <p:txBody>
              <a:bodyPr rtlCol="0" anchor="ctr"/>
              <a:lstStyle/>
              <a:p>
                <a:pPr algn="ctr"/>
                <a:endParaRPr lang="de-DE" dirty="0"/>
              </a:p>
            </p:txBody>
          </p:sp>
          <p:cxnSp>
            <p:nvCxnSpPr>
              <p:cNvPr id="101" name="Gerade Verbindung 100"/>
              <p:cNvCxnSpPr/>
              <p:nvPr/>
            </p:nvCxnSpPr>
            <p:spPr>
              <a:xfrm>
                <a:off x="4572430" y="1555200"/>
                <a:ext cx="0" cy="4248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userDrawn="1"/>
          </p:nvGrpSpPr>
          <p:grpSpPr>
            <a:xfrm>
              <a:off x="242960" y="1822648"/>
              <a:ext cx="8658944" cy="144000"/>
              <a:chOff x="323850" y="3607200"/>
              <a:chExt cx="8497092" cy="144000"/>
            </a:xfrm>
          </p:grpSpPr>
          <p:cxnSp>
            <p:nvCxnSpPr>
              <p:cNvPr id="103" name="Gerade Verbindung 102"/>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04" name="Rechteck 103"/>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105" name="Gruppieren 104"/>
            <p:cNvGrpSpPr/>
            <p:nvPr userDrawn="1"/>
          </p:nvGrpSpPr>
          <p:grpSpPr>
            <a:xfrm>
              <a:off x="242960" y="2533294"/>
              <a:ext cx="8658944" cy="144000"/>
              <a:chOff x="323850" y="3607200"/>
              <a:chExt cx="8497092" cy="144000"/>
            </a:xfrm>
          </p:grpSpPr>
          <p:cxnSp>
            <p:nvCxnSpPr>
              <p:cNvPr id="106" name="Gerade Verbindung 105"/>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07" name="Rechteck 106"/>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108" name="Gruppieren 107"/>
            <p:cNvGrpSpPr/>
            <p:nvPr userDrawn="1"/>
          </p:nvGrpSpPr>
          <p:grpSpPr>
            <a:xfrm>
              <a:off x="242960" y="3243940"/>
              <a:ext cx="8658944" cy="144000"/>
              <a:chOff x="323850" y="3607200"/>
              <a:chExt cx="8497092" cy="144000"/>
            </a:xfrm>
          </p:grpSpPr>
          <p:cxnSp>
            <p:nvCxnSpPr>
              <p:cNvPr id="109" name="Gerade Verbindung 108"/>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0" name="Rechteck 109"/>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111" name="Gruppieren 110"/>
            <p:cNvGrpSpPr/>
            <p:nvPr userDrawn="1"/>
          </p:nvGrpSpPr>
          <p:grpSpPr>
            <a:xfrm>
              <a:off x="242960" y="3954586"/>
              <a:ext cx="8658944" cy="144000"/>
              <a:chOff x="323850" y="3607200"/>
              <a:chExt cx="8497092" cy="144000"/>
            </a:xfrm>
          </p:grpSpPr>
          <p:cxnSp>
            <p:nvCxnSpPr>
              <p:cNvPr id="112" name="Gerade Verbindung 111"/>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3" name="Rechteck 112"/>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114" name="Gruppieren 113"/>
            <p:cNvGrpSpPr/>
            <p:nvPr userDrawn="1"/>
          </p:nvGrpSpPr>
          <p:grpSpPr>
            <a:xfrm>
              <a:off x="242960" y="4665232"/>
              <a:ext cx="8658944" cy="144000"/>
              <a:chOff x="323850" y="3607200"/>
              <a:chExt cx="8497092" cy="144000"/>
            </a:xfrm>
          </p:grpSpPr>
          <p:cxnSp>
            <p:nvCxnSpPr>
              <p:cNvPr id="115" name="Gerade Verbindung 114"/>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6" name="Rechteck 115"/>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nvGrpSpPr>
            <p:cNvPr id="117" name="Gruppieren 116"/>
            <p:cNvGrpSpPr/>
            <p:nvPr userDrawn="1"/>
          </p:nvGrpSpPr>
          <p:grpSpPr>
            <a:xfrm>
              <a:off x="242960" y="5375878"/>
              <a:ext cx="8658944" cy="144000"/>
              <a:chOff x="323850" y="3607200"/>
              <a:chExt cx="8497092" cy="144000"/>
            </a:xfrm>
          </p:grpSpPr>
          <p:cxnSp>
            <p:nvCxnSpPr>
              <p:cNvPr id="118" name="Gerade Verbindung 117"/>
              <p:cNvCxnSpPr/>
              <p:nvPr/>
            </p:nvCxnSpPr>
            <p:spPr>
              <a:xfrm>
                <a:off x="323850" y="3679200"/>
                <a:ext cx="8496000"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9" name="Rechteck 118"/>
              <p:cNvSpPr/>
              <p:nvPr/>
            </p:nvSpPr>
            <p:spPr bwMode="auto">
              <a:xfrm>
                <a:off x="323850" y="3607200"/>
                <a:ext cx="8497092" cy="144000"/>
              </a:xfrm>
              <a:prstGeom prst="rec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grpSp>
    </p:spTree>
    <p:extLst>
      <p:ext uri="{BB962C8B-B14F-4D97-AF65-F5344CB8AC3E}">
        <p14:creationId xmlns:p14="http://schemas.microsoft.com/office/powerpoint/2010/main" val="723908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Copyright Slide">
    <p:spTree>
      <p:nvGrpSpPr>
        <p:cNvPr id="1" name=""/>
        <p:cNvGrpSpPr/>
        <p:nvPr/>
      </p:nvGrpSpPr>
      <p:grpSpPr>
        <a:xfrm>
          <a:off x="0" y="0"/>
          <a:ext cx="0" cy="0"/>
          <a:chOff x="0" y="0"/>
          <a:chExt cx="0" cy="0"/>
        </a:xfrm>
      </p:grpSpPr>
      <p:grpSp>
        <p:nvGrpSpPr>
          <p:cNvPr id="2" name="Group 9"/>
          <p:cNvGrpSpPr/>
          <p:nvPr/>
        </p:nvGrpSpPr>
        <p:grpSpPr>
          <a:xfrm>
            <a:off x="0" y="0"/>
            <a:ext cx="9145588" cy="6858000"/>
            <a:chOff x="0" y="0"/>
            <a:chExt cx="9144000" cy="6858000"/>
          </a:xfrm>
        </p:grpSpPr>
        <p:sp>
          <p:nvSpPr>
            <p:cNvPr id="3" name="Rectangle 2"/>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5" name="Group 8"/>
            <p:cNvGrpSpPr/>
            <p:nvPr userDrawn="1"/>
          </p:nvGrpSpPr>
          <p:grpSpPr>
            <a:xfrm>
              <a:off x="0" y="2163699"/>
              <a:ext cx="9144000" cy="4602114"/>
              <a:chOff x="0" y="2163699"/>
              <a:chExt cx="9144000" cy="4602114"/>
            </a:xfrm>
          </p:grpSpPr>
          <p:sp>
            <p:nvSpPr>
              <p:cNvPr id="4" name="Text Box 9"/>
              <p:cNvSpPr txBox="1">
                <a:spLocks noChangeArrowheads="1"/>
              </p:cNvSpPr>
              <p:nvPr/>
            </p:nvSpPr>
            <p:spPr bwMode="auto">
              <a:xfrm>
                <a:off x="0" y="2163699"/>
                <a:ext cx="9144000" cy="2105025"/>
              </a:xfrm>
              <a:prstGeom prst="rect">
                <a:avLst/>
              </a:prstGeom>
              <a:solidFill>
                <a:schemeClr val="bg1"/>
              </a:solidFill>
              <a:ln w="0" algn="in">
                <a:noFill/>
                <a:miter lim="800000"/>
                <a:headEnd/>
                <a:tailEnd/>
              </a:ln>
              <a:effectLst/>
            </p:spPr>
            <p:txBody>
              <a:bodyPr lIns="36195" tIns="36195" rIns="36195" bIns="36195"/>
              <a:lstStyle/>
              <a:p>
                <a:pPr algn="ctr"/>
                <a:endParaRPr lang="en-US" sz="2000" b="1" dirty="0">
                  <a:solidFill>
                    <a:srgbClr val="003478"/>
                  </a:solidFill>
                </a:endParaRPr>
              </a:p>
              <a:p>
                <a:pPr algn="ctr"/>
                <a:endParaRPr lang="en-US" sz="2000" b="1" dirty="0">
                  <a:solidFill>
                    <a:srgbClr val="003478"/>
                  </a:solidFill>
                </a:endParaRPr>
              </a:p>
              <a:p>
                <a:pPr algn="ctr"/>
                <a:r>
                  <a:rPr lang="en-US" sz="4400" b="1" dirty="0">
                    <a:solidFill>
                      <a:schemeClr val="accent6">
                        <a:lumMod val="20000"/>
                        <a:lumOff val="80000"/>
                      </a:schemeClr>
                    </a:solidFill>
                  </a:rPr>
                  <a:t>PARTNERS</a:t>
                </a:r>
                <a:r>
                  <a:rPr lang="en-US" sz="4400" b="1" baseline="0" dirty="0">
                    <a:solidFill>
                      <a:schemeClr val="accent6">
                        <a:lumMod val="20000"/>
                        <a:lumOff val="80000"/>
                      </a:schemeClr>
                    </a:solidFill>
                  </a:rPr>
                  <a:t> FOR SUCCESS</a:t>
                </a:r>
                <a:endParaRPr lang="en-US" sz="4400" b="1" dirty="0">
                  <a:solidFill>
                    <a:schemeClr val="accent6">
                      <a:lumMod val="20000"/>
                      <a:lumOff val="80000"/>
                    </a:schemeClr>
                  </a:solidFill>
                </a:endParaRPr>
              </a:p>
              <a:p>
                <a:pPr algn="ctr">
                  <a:lnSpc>
                    <a:spcPct val="60000"/>
                  </a:lnSpc>
                </a:pPr>
                <a:endParaRPr lang="en-US" sz="3200" b="1" dirty="0">
                  <a:solidFill>
                    <a:schemeClr val="tx1">
                      <a:lumMod val="65000"/>
                      <a:lumOff val="35000"/>
                    </a:schemeClr>
                  </a:solidFill>
                </a:endParaRPr>
              </a:p>
              <a:p>
                <a:endParaRPr lang="en-US" sz="1200" dirty="0">
                  <a:solidFill>
                    <a:schemeClr val="tx1">
                      <a:lumMod val="65000"/>
                      <a:lumOff val="35000"/>
                    </a:schemeClr>
                  </a:solidFill>
                </a:endParaRPr>
              </a:p>
            </p:txBody>
          </p:sp>
          <p:sp>
            <p:nvSpPr>
              <p:cNvPr id="6" name="Rectangle 5"/>
              <p:cNvSpPr/>
              <p:nvPr/>
            </p:nvSpPr>
            <p:spPr>
              <a:xfrm>
                <a:off x="2322576" y="5750150"/>
                <a:ext cx="4572000" cy="1015663"/>
              </a:xfrm>
              <a:prstGeom prst="rect">
                <a:avLst/>
              </a:prstGeom>
              <a:solidFill>
                <a:schemeClr val="bg1"/>
              </a:solidFill>
            </p:spPr>
            <p:txBody>
              <a:bodyPr wrap="square">
                <a:spAutoFit/>
              </a:bodyPr>
              <a:lstStyle/>
              <a:p>
                <a:pPr algn="ctr"/>
                <a:r>
                  <a:rPr lang="en-US" sz="1000" b="0" dirty="0">
                    <a:solidFill>
                      <a:srgbClr val="003478"/>
                    </a:solidFill>
                  </a:rPr>
                  <a:t>www.strategicbenefitresources.com</a:t>
                </a:r>
              </a:p>
              <a:p>
                <a:pPr algn="ctr"/>
                <a:endParaRPr lang="en-US" sz="1000" dirty="0">
                  <a:solidFill>
                    <a:srgbClr val="003478"/>
                  </a:solidFill>
                </a:endParaRPr>
              </a:p>
              <a:p>
                <a:pPr algn="ctr"/>
                <a:endParaRPr lang="en-US" sz="1000" dirty="0">
                  <a:solidFill>
                    <a:srgbClr val="003478"/>
                  </a:solidFill>
                </a:endParaRPr>
              </a:p>
              <a:p>
                <a:pPr marL="0" marR="0" indent="0" algn="ctr" defTabSz="914400" rtl="0" eaLnBrk="1" fontAlgn="base" latinLnBrk="0" hangingPunct="1">
                  <a:lnSpc>
                    <a:spcPct val="100000"/>
                  </a:lnSpc>
                  <a:spcBef>
                    <a:spcPct val="0"/>
                  </a:spcBef>
                  <a:spcAft>
                    <a:spcPct val="0"/>
                  </a:spcAft>
                  <a:buClrTx/>
                  <a:buSzTx/>
                  <a:buFontTx/>
                  <a:buNone/>
                  <a:tabLst/>
                  <a:defRPr/>
                </a:pPr>
                <a:endParaRPr lang="en-US" sz="800" baseline="0" dirty="0">
                  <a:solidFill>
                    <a:srgbClr val="003478"/>
                  </a:solidFill>
                </a:endParaRPr>
              </a:p>
              <a:p>
                <a:pPr algn="ctr"/>
                <a:endParaRPr lang="en-US" sz="1000" dirty="0">
                  <a:solidFill>
                    <a:srgbClr val="003478"/>
                  </a:solidFill>
                </a:endParaRPr>
              </a:p>
              <a:p>
                <a:pPr algn="ctr"/>
                <a:r>
                  <a:rPr lang="en-US" sz="600" b="0" dirty="0">
                    <a:solidFill>
                      <a:srgbClr val="003478"/>
                    </a:solidFill>
                  </a:rPr>
                  <a:t>Copyright © 2020 Strategic Benefit Resources, Inc.</a:t>
                </a:r>
              </a:p>
              <a:p>
                <a:pPr algn="ctr"/>
                <a:r>
                  <a:rPr lang="en-US" sz="600" b="0" dirty="0">
                    <a:solidFill>
                      <a:srgbClr val="003478"/>
                    </a:solidFill>
                  </a:rPr>
                  <a:t>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9509" y="5004223"/>
                <a:ext cx="1653750" cy="422354"/>
              </a:xfrm>
              <a:prstGeom prst="rect">
                <a:avLst/>
              </a:prstGeom>
            </p:spPr>
          </p:pic>
        </p:grpSp>
      </p:grpSp>
    </p:spTree>
    <p:extLst>
      <p:ext uri="{BB962C8B-B14F-4D97-AF65-F5344CB8AC3E}">
        <p14:creationId xmlns:p14="http://schemas.microsoft.com/office/powerpoint/2010/main" val="311122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7" name="Rechteck 6"/>
          <p:cNvSpPr/>
          <p:nvPr userDrawn="1"/>
        </p:nvSpPr>
        <p:spPr bwMode="auto">
          <a:xfrm>
            <a:off x="1" y="0"/>
            <a:ext cx="9145586" cy="5803200"/>
          </a:xfrm>
          <a:prstGeom prst="rect">
            <a:avLst/>
          </a:prstGeom>
          <a:solidFill>
            <a:srgbClr val="262626"/>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9" name="Rechteck 8"/>
          <p:cNvSpPr/>
          <p:nvPr userDrawn="1"/>
        </p:nvSpPr>
        <p:spPr bwMode="auto">
          <a:xfrm flipV="1">
            <a:off x="1" y="5803200"/>
            <a:ext cx="9145586" cy="1054800"/>
          </a:xfrm>
          <a:prstGeom prst="rect">
            <a:avLst/>
          </a:prstGeom>
          <a:no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de-DE" sz="1800" dirty="0"/>
          </a:p>
        </p:txBody>
      </p:sp>
      <p:sp>
        <p:nvSpPr>
          <p:cNvPr id="6" name="Textfeld 5"/>
          <p:cNvSpPr txBox="1"/>
          <p:nvPr userDrawn="1"/>
        </p:nvSpPr>
        <p:spPr>
          <a:xfrm>
            <a:off x="-78400" y="-2129246"/>
            <a:ext cx="184763" cy="369332"/>
          </a:xfrm>
          <a:prstGeom prst="rect">
            <a:avLst/>
          </a:prstGeom>
          <a:noFill/>
        </p:spPr>
        <p:txBody>
          <a:bodyPr wrap="none" rtlCol="0">
            <a:spAutoFit/>
          </a:bodyPr>
          <a:lstStyle/>
          <a:p>
            <a:endParaRPr lang="en-US" sz="1800" dirty="0"/>
          </a:p>
        </p:txBody>
      </p:sp>
      <p:sp>
        <p:nvSpPr>
          <p:cNvPr id="10" name="Titel 1"/>
          <p:cNvSpPr>
            <a:spLocks noGrp="1"/>
          </p:cNvSpPr>
          <p:nvPr>
            <p:ph type="title"/>
          </p:nvPr>
        </p:nvSpPr>
        <p:spPr>
          <a:xfrm>
            <a:off x="783520" y="2"/>
            <a:ext cx="7578550" cy="3741441"/>
          </a:xfrm>
        </p:spPr>
        <p:txBody>
          <a:bodyPr anchor="b" anchorCtr="0">
            <a:noAutofit/>
          </a:bodyPr>
          <a:lstStyle>
            <a:lvl1pPr algn="l">
              <a:lnSpc>
                <a:spcPct val="80000"/>
              </a:lnSpc>
              <a:defRPr sz="7000" b="0" cap="all">
                <a:solidFill>
                  <a:srgbClr val="FFFFFF"/>
                </a:solidFill>
                <a:latin typeface="Bebas Neue" pitchFamily="34" charset="0"/>
              </a:defRPr>
            </a:lvl1pPr>
          </a:lstStyle>
          <a:p>
            <a:r>
              <a:rPr lang="de-DE" dirty="0"/>
              <a:t>Titelmasterformat durch Klicken bearbeiten</a:t>
            </a:r>
            <a:endParaRPr lang="en-US" dirty="0"/>
          </a:p>
        </p:txBody>
      </p:sp>
      <p:sp>
        <p:nvSpPr>
          <p:cNvPr id="11" name="Textplatzhalter 2"/>
          <p:cNvSpPr>
            <a:spLocks noGrp="1"/>
          </p:cNvSpPr>
          <p:nvPr>
            <p:ph type="body" idx="1"/>
          </p:nvPr>
        </p:nvSpPr>
        <p:spPr>
          <a:xfrm>
            <a:off x="783520" y="3741443"/>
            <a:ext cx="7578550" cy="2061759"/>
          </a:xfrm>
        </p:spPr>
        <p:txBody>
          <a:bodyPr anchor="t" anchorCtr="0"/>
          <a:lstStyle>
            <a:lvl1pPr marL="0" indent="0">
              <a:lnSpc>
                <a:spcPct val="80000"/>
              </a:lnSpc>
              <a:buNone/>
              <a:defRPr sz="32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817" y="6103164"/>
            <a:ext cx="1899808" cy="485196"/>
          </a:xfrm>
          <a:prstGeom prst="rect">
            <a:avLst/>
          </a:prstGeom>
        </p:spPr>
      </p:pic>
    </p:spTree>
    <p:extLst>
      <p:ext uri="{BB962C8B-B14F-4D97-AF65-F5344CB8AC3E}">
        <p14:creationId xmlns:p14="http://schemas.microsoft.com/office/powerpoint/2010/main" val="75390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4" name="Textplatzhalter 3"/>
          <p:cNvSpPr>
            <a:spLocks noGrp="1"/>
          </p:cNvSpPr>
          <p:nvPr>
            <p:ph type="body" sz="quarter" idx="17" hasCustomPrompt="1"/>
          </p:nvPr>
        </p:nvSpPr>
        <p:spPr>
          <a:xfrm>
            <a:off x="243073" y="1614498"/>
            <a:ext cx="565200" cy="565200"/>
          </a:xfrm>
          <a:solidFill>
            <a:srgbClr val="2A79FF"/>
          </a:solidFill>
          <a:ln w="12700">
            <a:noFill/>
            <a:miter lim="800000"/>
            <a:headEnd/>
            <a:tailEnd/>
          </a:ln>
          <a:effectLst/>
        </p:spPr>
        <p:txBody>
          <a:bodyPr lIns="144000" tIns="108000" rIns="144000" bIns="72000" anchor="ctr" anchorCtr="0"/>
          <a:lstStyle>
            <a:lvl1pPr marL="0" indent="0" algn="ctr">
              <a:lnSpc>
                <a:spcPct val="95000"/>
              </a:lnSpc>
              <a:buFontTx/>
              <a:buNone/>
              <a:tabLst/>
              <a:defRPr lang="de-DE" cap="small" dirty="0">
                <a:solidFill>
                  <a:srgbClr val="FFFFFF"/>
                </a:solidFill>
                <a:cs typeface="Arial" charset="0"/>
              </a:defRPr>
            </a:lvl1pPr>
          </a:lstStyle>
          <a:p>
            <a:pPr marL="190500" lvl="0" indent="-190500" algn="ctr">
              <a:lnSpc>
                <a:spcPct val="95000"/>
              </a:lnSpc>
              <a:spcAft>
                <a:spcPts val="800"/>
              </a:spcAft>
              <a:buClr>
                <a:srgbClr val="808080"/>
              </a:buClr>
            </a:pPr>
            <a:r>
              <a:rPr lang="en-US" noProof="0" dirty="0"/>
              <a:t>#</a:t>
            </a:r>
          </a:p>
        </p:txBody>
      </p:sp>
      <p:sp>
        <p:nvSpPr>
          <p:cNvPr id="21" name="Textplatzhalter 3"/>
          <p:cNvSpPr>
            <a:spLocks noGrp="1"/>
          </p:cNvSpPr>
          <p:nvPr>
            <p:ph type="body" sz="quarter" idx="18" hasCustomPrompt="1"/>
          </p:nvPr>
        </p:nvSpPr>
        <p:spPr>
          <a:xfrm>
            <a:off x="919406" y="1614498"/>
            <a:ext cx="3581025" cy="565200"/>
          </a:xfrm>
          <a:solidFill>
            <a:schemeClr val="accent1"/>
          </a:solidFill>
        </p:spPr>
        <p:txBody>
          <a:bodyPr vert="horz" lIns="144000" tIns="144000" rIns="144000" bIns="108000" rtlCol="0" anchor="ctr">
            <a:normAutofit/>
          </a:bodyPr>
          <a:lstStyle>
            <a:lvl1pPr marL="176213" indent="-176213">
              <a:buFontTx/>
              <a:buNone/>
              <a:defRPr lang="en-US" noProof="0" dirty="0" smtClean="0">
                <a:solidFill>
                  <a:schemeClr val="bg1"/>
                </a:solidFill>
              </a:defRPr>
            </a:lvl1pPr>
          </a:lstStyle>
          <a:p>
            <a:pPr marL="0" lvl="0" indent="0">
              <a:buFontTx/>
              <a:buNone/>
            </a:pPr>
            <a:r>
              <a:rPr lang="en-US" noProof="0" dirty="0"/>
              <a:t>Insert section title here.</a:t>
            </a:r>
          </a:p>
        </p:txBody>
      </p:sp>
      <p:sp>
        <p:nvSpPr>
          <p:cNvPr id="22" name="Textplatzhalter 3"/>
          <p:cNvSpPr>
            <a:spLocks noGrp="1"/>
          </p:cNvSpPr>
          <p:nvPr>
            <p:ph type="body" sz="quarter" idx="19" hasCustomPrompt="1"/>
          </p:nvPr>
        </p:nvSpPr>
        <p:spPr>
          <a:xfrm>
            <a:off x="243073" y="2329020"/>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23" name="Textplatzhalter 3"/>
          <p:cNvSpPr>
            <a:spLocks noGrp="1"/>
          </p:cNvSpPr>
          <p:nvPr>
            <p:ph type="body" sz="quarter" idx="20" hasCustomPrompt="1"/>
          </p:nvPr>
        </p:nvSpPr>
        <p:spPr>
          <a:xfrm>
            <a:off x="919169" y="2329285"/>
            <a:ext cx="3577453"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24" name="Textplatzhalter 3"/>
          <p:cNvSpPr>
            <a:spLocks noGrp="1"/>
          </p:cNvSpPr>
          <p:nvPr>
            <p:ph type="body" sz="quarter" idx="21" hasCustomPrompt="1"/>
          </p:nvPr>
        </p:nvSpPr>
        <p:spPr>
          <a:xfrm>
            <a:off x="243073" y="3038469"/>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25" name="Textplatzhalter 3"/>
          <p:cNvSpPr>
            <a:spLocks noGrp="1"/>
          </p:cNvSpPr>
          <p:nvPr>
            <p:ph type="body" sz="quarter" idx="22" hasCustomPrompt="1"/>
          </p:nvPr>
        </p:nvSpPr>
        <p:spPr>
          <a:xfrm>
            <a:off x="919169" y="3038469"/>
            <a:ext cx="3577453"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26" name="Textplatzhalter 3"/>
          <p:cNvSpPr>
            <a:spLocks noGrp="1"/>
          </p:cNvSpPr>
          <p:nvPr>
            <p:ph type="body" sz="quarter" idx="23" hasCustomPrompt="1"/>
          </p:nvPr>
        </p:nvSpPr>
        <p:spPr>
          <a:xfrm>
            <a:off x="243073" y="3748301"/>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27" name="Textplatzhalter 3"/>
          <p:cNvSpPr>
            <a:spLocks noGrp="1"/>
          </p:cNvSpPr>
          <p:nvPr>
            <p:ph type="body" sz="quarter" idx="24" hasCustomPrompt="1"/>
          </p:nvPr>
        </p:nvSpPr>
        <p:spPr>
          <a:xfrm>
            <a:off x="919169" y="3748301"/>
            <a:ext cx="3577453"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28" name="Textplatzhalter 3"/>
          <p:cNvSpPr>
            <a:spLocks noGrp="1"/>
          </p:cNvSpPr>
          <p:nvPr>
            <p:ph type="body" sz="quarter" idx="25" hasCustomPrompt="1"/>
          </p:nvPr>
        </p:nvSpPr>
        <p:spPr>
          <a:xfrm>
            <a:off x="243073" y="4456834"/>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29" name="Textplatzhalter 3"/>
          <p:cNvSpPr>
            <a:spLocks noGrp="1"/>
          </p:cNvSpPr>
          <p:nvPr>
            <p:ph type="body" sz="quarter" idx="26" hasCustomPrompt="1"/>
          </p:nvPr>
        </p:nvSpPr>
        <p:spPr>
          <a:xfrm>
            <a:off x="919169" y="4456834"/>
            <a:ext cx="3577453"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30" name="Textplatzhalter 3"/>
          <p:cNvSpPr>
            <a:spLocks noGrp="1"/>
          </p:cNvSpPr>
          <p:nvPr>
            <p:ph type="body" sz="quarter" idx="27" hasCustomPrompt="1"/>
          </p:nvPr>
        </p:nvSpPr>
        <p:spPr>
          <a:xfrm>
            <a:off x="243073" y="5166018"/>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31" name="Textplatzhalter 3"/>
          <p:cNvSpPr>
            <a:spLocks noGrp="1"/>
          </p:cNvSpPr>
          <p:nvPr>
            <p:ph type="body" sz="quarter" idx="28" hasCustomPrompt="1"/>
          </p:nvPr>
        </p:nvSpPr>
        <p:spPr>
          <a:xfrm>
            <a:off x="919406" y="5166018"/>
            <a:ext cx="3581025"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32" name="Textplatzhalter 3"/>
          <p:cNvSpPr>
            <a:spLocks noGrp="1"/>
          </p:cNvSpPr>
          <p:nvPr>
            <p:ph type="body" sz="quarter" idx="29" hasCustomPrompt="1"/>
          </p:nvPr>
        </p:nvSpPr>
        <p:spPr>
          <a:xfrm>
            <a:off x="4644430" y="1614498"/>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33" name="Textplatzhalter 3"/>
          <p:cNvSpPr>
            <a:spLocks noGrp="1"/>
          </p:cNvSpPr>
          <p:nvPr>
            <p:ph type="body" sz="quarter" idx="30" hasCustomPrompt="1"/>
          </p:nvPr>
        </p:nvSpPr>
        <p:spPr>
          <a:xfrm>
            <a:off x="5320526" y="1614498"/>
            <a:ext cx="3581410"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37" name="Textplatzhalter 3"/>
          <p:cNvSpPr>
            <a:spLocks noGrp="1"/>
          </p:cNvSpPr>
          <p:nvPr>
            <p:ph type="body" sz="quarter" idx="31" hasCustomPrompt="1"/>
          </p:nvPr>
        </p:nvSpPr>
        <p:spPr>
          <a:xfrm>
            <a:off x="4644430" y="2329287"/>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38" name="Textplatzhalter 3"/>
          <p:cNvSpPr>
            <a:spLocks noGrp="1"/>
          </p:cNvSpPr>
          <p:nvPr>
            <p:ph type="body" sz="quarter" idx="32" hasCustomPrompt="1"/>
          </p:nvPr>
        </p:nvSpPr>
        <p:spPr>
          <a:xfrm>
            <a:off x="5320526" y="2329193"/>
            <a:ext cx="3581378"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39" name="Textplatzhalter 3"/>
          <p:cNvSpPr>
            <a:spLocks noGrp="1"/>
          </p:cNvSpPr>
          <p:nvPr>
            <p:ph type="body" sz="quarter" idx="33" hasCustomPrompt="1"/>
          </p:nvPr>
        </p:nvSpPr>
        <p:spPr>
          <a:xfrm>
            <a:off x="4644430" y="3038469"/>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40" name="Textplatzhalter 3"/>
          <p:cNvSpPr>
            <a:spLocks noGrp="1"/>
          </p:cNvSpPr>
          <p:nvPr>
            <p:ph type="body" sz="quarter" idx="34" hasCustomPrompt="1"/>
          </p:nvPr>
        </p:nvSpPr>
        <p:spPr>
          <a:xfrm>
            <a:off x="5320526" y="3038469"/>
            <a:ext cx="3581378"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41" name="Textplatzhalter 3"/>
          <p:cNvSpPr>
            <a:spLocks noGrp="1"/>
          </p:cNvSpPr>
          <p:nvPr>
            <p:ph type="body" sz="quarter" idx="35" hasCustomPrompt="1"/>
          </p:nvPr>
        </p:nvSpPr>
        <p:spPr>
          <a:xfrm>
            <a:off x="4644430" y="3748301"/>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42" name="Textplatzhalter 3"/>
          <p:cNvSpPr>
            <a:spLocks noGrp="1"/>
          </p:cNvSpPr>
          <p:nvPr>
            <p:ph type="body" sz="quarter" idx="36" hasCustomPrompt="1"/>
          </p:nvPr>
        </p:nvSpPr>
        <p:spPr>
          <a:xfrm>
            <a:off x="5320526" y="3748301"/>
            <a:ext cx="3581378"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43" name="Textplatzhalter 3"/>
          <p:cNvSpPr>
            <a:spLocks noGrp="1"/>
          </p:cNvSpPr>
          <p:nvPr>
            <p:ph type="body" sz="quarter" idx="37" hasCustomPrompt="1"/>
          </p:nvPr>
        </p:nvSpPr>
        <p:spPr>
          <a:xfrm>
            <a:off x="4644430" y="4456834"/>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44" name="Textplatzhalter 3"/>
          <p:cNvSpPr>
            <a:spLocks noGrp="1"/>
          </p:cNvSpPr>
          <p:nvPr>
            <p:ph type="body" sz="quarter" idx="38" hasCustomPrompt="1"/>
          </p:nvPr>
        </p:nvSpPr>
        <p:spPr>
          <a:xfrm>
            <a:off x="5319413" y="4456834"/>
            <a:ext cx="3581378"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
        <p:nvSpPr>
          <p:cNvPr id="45" name="Textplatzhalter 3"/>
          <p:cNvSpPr>
            <a:spLocks noGrp="1"/>
          </p:cNvSpPr>
          <p:nvPr>
            <p:ph type="body" sz="quarter" idx="39" hasCustomPrompt="1"/>
          </p:nvPr>
        </p:nvSpPr>
        <p:spPr>
          <a:xfrm>
            <a:off x="4644430" y="5166018"/>
            <a:ext cx="565200" cy="565200"/>
          </a:xfrm>
          <a:solidFill>
            <a:srgbClr val="D7D7D7"/>
          </a:solidFill>
          <a:ln w="12700">
            <a:noFill/>
            <a:miter lim="800000"/>
            <a:headEnd/>
            <a:tailEnd/>
          </a:ln>
          <a:effectLst/>
        </p:spPr>
        <p:txBody>
          <a:bodyPr lIns="144000" tIns="108000" rIns="144000" bIns="72000" anchor="ctr" anchorCtr="0"/>
          <a:lstStyle>
            <a:lvl1pPr marL="0" indent="0" algn="ctr">
              <a:lnSpc>
                <a:spcPct val="95000"/>
              </a:lnSpc>
              <a:buFontTx/>
              <a:buNone/>
              <a:defRPr lang="de-DE" cap="small" dirty="0">
                <a:cs typeface="Arial" charset="0"/>
              </a:defRPr>
            </a:lvl1pPr>
          </a:lstStyle>
          <a:p>
            <a:pPr marL="190500" lvl="0" indent="-190500" algn="ctr">
              <a:lnSpc>
                <a:spcPct val="95000"/>
              </a:lnSpc>
              <a:spcAft>
                <a:spcPts val="800"/>
              </a:spcAft>
              <a:buClr>
                <a:srgbClr val="808080"/>
              </a:buClr>
            </a:pPr>
            <a:r>
              <a:rPr lang="en-US" noProof="0" dirty="0"/>
              <a:t>#</a:t>
            </a:r>
          </a:p>
        </p:txBody>
      </p:sp>
      <p:sp>
        <p:nvSpPr>
          <p:cNvPr id="46" name="Textplatzhalter 3"/>
          <p:cNvSpPr>
            <a:spLocks noGrp="1"/>
          </p:cNvSpPr>
          <p:nvPr>
            <p:ph type="body" sz="quarter" idx="40" hasCustomPrompt="1"/>
          </p:nvPr>
        </p:nvSpPr>
        <p:spPr>
          <a:xfrm>
            <a:off x="5319413" y="5166018"/>
            <a:ext cx="3581378" cy="565200"/>
          </a:xfrm>
          <a:solidFill>
            <a:schemeClr val="bg1">
              <a:lumMod val="85000"/>
            </a:schemeClr>
          </a:solidFill>
        </p:spPr>
        <p:txBody>
          <a:bodyPr vert="horz" lIns="144000" tIns="144000" rIns="144000" bIns="108000" rtlCol="0" anchor="ctr">
            <a:normAutofit/>
          </a:bodyPr>
          <a:lstStyle>
            <a:lvl1pPr marL="176213" indent="-176213">
              <a:buFontTx/>
              <a:buNone/>
              <a:defRPr lang="en-US" noProof="0" dirty="0">
                <a:solidFill>
                  <a:schemeClr val="tx1">
                    <a:lumMod val="65000"/>
                    <a:lumOff val="35000"/>
                  </a:schemeClr>
                </a:solidFill>
              </a:defRPr>
            </a:lvl1pPr>
          </a:lstStyle>
          <a:p>
            <a:pPr marL="0" lvl="0" indent="0">
              <a:buFontTx/>
              <a:buNone/>
            </a:pPr>
            <a:r>
              <a:rPr lang="en-US" noProof="0" dirty="0"/>
              <a:t>Insert section title here.</a:t>
            </a:r>
          </a:p>
        </p:txBody>
      </p:sp>
    </p:spTree>
    <p:extLst>
      <p:ext uri="{BB962C8B-B14F-4D97-AF65-F5344CB8AC3E}">
        <p14:creationId xmlns:p14="http://schemas.microsoft.com/office/powerpoint/2010/main" val="3500654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387308" y="1483952"/>
            <a:ext cx="8352549" cy="4319248"/>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387308" y="410830"/>
            <a:ext cx="8352549" cy="1073122"/>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a:xfrm>
            <a:off x="1335527" y="6152561"/>
            <a:ext cx="5123170" cy="360000"/>
          </a:xfrm>
          <a:prstGeom prst="rect">
            <a:avLst/>
          </a:prstGeom>
        </p:spPr>
        <p:txBody>
          <a:bodyPr/>
          <a:lstStyle/>
          <a:p>
            <a:endParaRPr lang="en-US" dirty="0"/>
          </a:p>
        </p:txBody>
      </p:sp>
      <p:sp>
        <p:nvSpPr>
          <p:cNvPr id="6" name="Foliennummernplatzhalter 5"/>
          <p:cNvSpPr>
            <a:spLocks noGrp="1"/>
          </p:cNvSpPr>
          <p:nvPr>
            <p:ph type="sldNum" sz="quarter" idx="12"/>
          </p:nvPr>
        </p:nvSpPr>
        <p:spPr>
          <a:xfrm>
            <a:off x="387307" y="6152561"/>
            <a:ext cx="685939" cy="360000"/>
          </a:xfrm>
          <a:prstGeom prst="rect">
            <a:avLst/>
          </a:prstGeom>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307" y="942478"/>
            <a:ext cx="8352390" cy="541474"/>
          </a:xfrm>
        </p:spPr>
        <p:txBody>
          <a:bodyPr lIns="10800" anchor="t" anchorCtr="0"/>
          <a:lstStyle>
            <a:lvl1pPr marL="0" indent="0">
              <a:buNone/>
              <a:defRPr sz="2000">
                <a:solidFill>
                  <a:srgbClr val="7F7F7F"/>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77176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6" name="Inhaltsplatzhalter 5"/>
          <p:cNvSpPr>
            <a:spLocks noGrp="1"/>
          </p:cNvSpPr>
          <p:nvPr>
            <p:ph sz="quarter" idx="17"/>
          </p:nvPr>
        </p:nvSpPr>
        <p:spPr>
          <a:xfrm>
            <a:off x="243073" y="1555200"/>
            <a:ext cx="8658830" cy="4248152"/>
          </a:xfrm>
        </p:spPr>
        <p:txBody>
          <a:bodyPr>
            <a:normAutofit/>
          </a:bodyPr>
          <a:lstStyle>
            <a:lvl1pPr marL="0" indent="0">
              <a:lnSpc>
                <a:spcPct val="110000"/>
              </a:lnSpc>
              <a:spcBef>
                <a:spcPts val="0"/>
              </a:spcBef>
              <a:spcAft>
                <a:spcPts val="1000"/>
              </a:spcAft>
              <a:buClr>
                <a:srgbClr val="AFAFAF"/>
              </a:buClr>
              <a:buFont typeface="Arial" panose="020B0604020202020204" pitchFamily="34" charset="0"/>
              <a:buNone/>
              <a:defRPr sz="1600">
                <a:solidFill>
                  <a:srgbClr val="646464"/>
                </a:solidFill>
              </a:defRPr>
            </a:lvl1pPr>
            <a:lvl2pPr marL="284400" indent="-284400">
              <a:lnSpc>
                <a:spcPct val="110000"/>
              </a:lnSpc>
              <a:spcBef>
                <a:spcPts val="0"/>
              </a:spcBef>
              <a:spcAft>
                <a:spcPts val="10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3pPr>
            <a:lvl4pPr marL="8496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4pPr>
            <a:lvl5pPr marL="1130400" indent="-284400">
              <a:lnSpc>
                <a:spcPct val="110000"/>
              </a:lnSpc>
              <a:spcBef>
                <a:spcPts val="0"/>
              </a:spcBef>
              <a:spcAft>
                <a:spcPts val="10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2811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Tree>
    <p:extLst>
      <p:ext uri="{BB962C8B-B14F-4D97-AF65-F5344CB8AC3E}">
        <p14:creationId xmlns:p14="http://schemas.microsoft.com/office/powerpoint/2010/main" val="218865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image without  subheadline borderless">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11" name="Bildplatzhalter 3"/>
          <p:cNvSpPr>
            <a:spLocks noGrp="1"/>
          </p:cNvSpPr>
          <p:nvPr>
            <p:ph type="pic" sz="quarter" idx="18"/>
          </p:nvPr>
        </p:nvSpPr>
        <p:spPr>
          <a:xfrm>
            <a:off x="387" y="1555750"/>
            <a:ext cx="9145202" cy="4248150"/>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Tree>
    <p:extLst>
      <p:ext uri="{BB962C8B-B14F-4D97-AF65-F5344CB8AC3E}">
        <p14:creationId xmlns:p14="http://schemas.microsoft.com/office/powerpoint/2010/main" val="14429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without subheadline 1">
    <p:spTree>
      <p:nvGrpSpPr>
        <p:cNvPr id="1" name=""/>
        <p:cNvGrpSpPr/>
        <p:nvPr/>
      </p:nvGrpSpPr>
      <p:grpSpPr>
        <a:xfrm>
          <a:off x="0" y="0"/>
          <a:ext cx="0" cy="0"/>
          <a:chOff x="0" y="0"/>
          <a:chExt cx="0" cy="0"/>
        </a:xfrm>
      </p:grpSpPr>
      <p:sp>
        <p:nvSpPr>
          <p:cNvPr id="6" name="Bildplatzhalter 5"/>
          <p:cNvSpPr>
            <a:spLocks noGrp="1"/>
          </p:cNvSpPr>
          <p:nvPr>
            <p:ph type="pic" sz="quarter" idx="17"/>
          </p:nvPr>
        </p:nvSpPr>
        <p:spPr>
          <a:xfrm>
            <a:off x="0" y="998538"/>
            <a:ext cx="9145588" cy="4805362"/>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Tree>
    <p:extLst>
      <p:ext uri="{BB962C8B-B14F-4D97-AF65-F5344CB8AC3E}">
        <p14:creationId xmlns:p14="http://schemas.microsoft.com/office/powerpoint/2010/main" val="37957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without subheadline 2">
    <p:spTree>
      <p:nvGrpSpPr>
        <p:cNvPr id="1" name=""/>
        <p:cNvGrpSpPr/>
        <p:nvPr/>
      </p:nvGrpSpPr>
      <p:grpSpPr>
        <a:xfrm>
          <a:off x="0" y="0"/>
          <a:ext cx="0" cy="0"/>
          <a:chOff x="0" y="0"/>
          <a:chExt cx="0" cy="0"/>
        </a:xfrm>
      </p:grpSpPr>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
        <p:nvSpPr>
          <p:cNvPr id="9" name="Textplatzhalter 7"/>
          <p:cNvSpPr>
            <a:spLocks noGrp="1"/>
          </p:cNvSpPr>
          <p:nvPr>
            <p:ph type="body" sz="quarter" idx="13"/>
          </p:nvPr>
        </p:nvSpPr>
        <p:spPr>
          <a:xfrm>
            <a:off x="243073" y="854994"/>
            <a:ext cx="8658830" cy="336244"/>
          </a:xfrm>
        </p:spPr>
        <p:txBody>
          <a:bodyPr lIns="0" tIns="0" rIns="0" bIns="0" anchor="t" anchorCtr="0">
            <a:noAutofit/>
          </a:bodyPr>
          <a:lstStyle>
            <a:lvl1pPr marL="0" indent="0">
              <a:buNone/>
              <a:defRPr sz="2000" b="0">
                <a:solidFill>
                  <a:srgbClr val="AFAFAF"/>
                </a:solidFill>
              </a:defRPr>
            </a:lvl1pPr>
          </a:lstStyle>
          <a:p>
            <a:pPr lvl="0"/>
            <a:r>
              <a:rPr lang="en-US" noProof="0" dirty="0"/>
              <a:t>Click to edit Master text styles</a:t>
            </a:r>
          </a:p>
        </p:txBody>
      </p:sp>
      <p:sp>
        <p:nvSpPr>
          <p:cNvPr id="11" name="Bildplatzhalter 3"/>
          <p:cNvSpPr>
            <a:spLocks noGrp="1"/>
          </p:cNvSpPr>
          <p:nvPr>
            <p:ph type="pic" sz="quarter" idx="18"/>
          </p:nvPr>
        </p:nvSpPr>
        <p:spPr>
          <a:xfrm>
            <a:off x="243074" y="1555750"/>
            <a:ext cx="8658830" cy="4248150"/>
          </a:xfrm>
        </p:spPr>
        <p:txBody>
          <a:bodyPr vert="horz" lIns="0" tIns="0" rIns="0" bIns="0" rtlCol="0" anchor="ctr">
            <a:normAutofit/>
          </a:bodyPr>
          <a:lstStyle>
            <a:lvl1pPr>
              <a:defRPr lang="de-DE">
                <a:solidFill>
                  <a:srgbClr val="AFAFAF"/>
                </a:solidFill>
              </a:defRPr>
            </a:lvl1pPr>
          </a:lstStyle>
          <a:p>
            <a:pPr marL="0" lvl="0" indent="0" algn="ctr">
              <a:buNone/>
            </a:pPr>
            <a:endParaRPr lang="de-DE"/>
          </a:p>
        </p:txBody>
      </p:sp>
    </p:spTree>
    <p:extLst>
      <p:ext uri="{BB962C8B-B14F-4D97-AF65-F5344CB8AC3E}">
        <p14:creationId xmlns:p14="http://schemas.microsoft.com/office/powerpoint/2010/main" val="385519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text box">
    <p:spTree>
      <p:nvGrpSpPr>
        <p:cNvPr id="1" name=""/>
        <p:cNvGrpSpPr/>
        <p:nvPr/>
      </p:nvGrpSpPr>
      <p:grpSpPr>
        <a:xfrm>
          <a:off x="0" y="0"/>
          <a:ext cx="0" cy="0"/>
          <a:chOff x="0" y="0"/>
          <a:chExt cx="0" cy="0"/>
        </a:xfrm>
      </p:grpSpPr>
      <p:sp>
        <p:nvSpPr>
          <p:cNvPr id="11" name="Bildplatzhalter 3"/>
          <p:cNvSpPr>
            <a:spLocks noGrp="1"/>
          </p:cNvSpPr>
          <p:nvPr>
            <p:ph type="pic" sz="quarter" idx="18"/>
          </p:nvPr>
        </p:nvSpPr>
        <p:spPr>
          <a:xfrm>
            <a:off x="387" y="998999"/>
            <a:ext cx="9145202" cy="3454910"/>
          </a:xfrm>
        </p:spPr>
        <p:txBody>
          <a:bodyPr vert="horz" lIns="0" tIns="0" rIns="0" bIns="0" rtlCol="0" anchor="ctr">
            <a:normAutofit/>
          </a:bodyPr>
          <a:lstStyle>
            <a:lvl1pPr>
              <a:defRPr lang="de-DE">
                <a:solidFill>
                  <a:srgbClr val="AFAFAF"/>
                </a:solidFill>
              </a:defRPr>
            </a:lvl1pPr>
          </a:lstStyle>
          <a:p>
            <a:pPr marL="0" lvl="0" indent="0" algn="ctr">
              <a:buNone/>
            </a:pPr>
            <a:endParaRPr lang="de-DE" dirty="0"/>
          </a:p>
        </p:txBody>
      </p:sp>
      <p:sp>
        <p:nvSpPr>
          <p:cNvPr id="5" name="Textplatzhalter 4"/>
          <p:cNvSpPr>
            <a:spLocks noGrp="1"/>
          </p:cNvSpPr>
          <p:nvPr>
            <p:ph type="body" sz="quarter" idx="20"/>
          </p:nvPr>
        </p:nvSpPr>
        <p:spPr>
          <a:xfrm>
            <a:off x="242962" y="4577479"/>
            <a:ext cx="8659665" cy="1277291"/>
          </a:xfrm>
        </p:spPr>
        <p:txBody>
          <a:bodyPr>
            <a:noAutofit/>
          </a:bodyPr>
          <a:lstStyle>
            <a:lvl1pPr marL="0" indent="0">
              <a:lnSpc>
                <a:spcPct val="110000"/>
              </a:lnSpc>
              <a:spcBef>
                <a:spcPts val="0"/>
              </a:spcBef>
              <a:spcAft>
                <a:spcPts val="400"/>
              </a:spcAft>
              <a:buNone/>
              <a:defRPr sz="1600">
                <a:solidFill>
                  <a:srgbClr val="646464"/>
                </a:solidFill>
              </a:defRPr>
            </a:lvl1pPr>
            <a:lvl2pPr marL="284400" indent="-284400">
              <a:lnSpc>
                <a:spcPct val="110000"/>
              </a:lnSpc>
              <a:spcBef>
                <a:spcPts val="0"/>
              </a:spcBef>
              <a:spcAft>
                <a:spcPts val="400"/>
              </a:spcAft>
              <a:buClr>
                <a:srgbClr val="AFAFAF"/>
              </a:buClr>
              <a:buFont typeface="Arial" panose="020B0604020202020204" pitchFamily="34" charset="0"/>
              <a:buChar char="•"/>
              <a:defRPr sz="1600">
                <a:solidFill>
                  <a:srgbClr val="646464"/>
                </a:solidFill>
              </a:defRPr>
            </a:lvl2pPr>
            <a:lvl3pPr marL="568800" indent="-284400">
              <a:lnSpc>
                <a:spcPct val="110000"/>
              </a:lnSpc>
              <a:spcBef>
                <a:spcPts val="0"/>
              </a:spcBef>
              <a:spcAft>
                <a:spcPts val="400"/>
              </a:spcAft>
              <a:buClr>
                <a:srgbClr val="AFAFAF"/>
              </a:buClr>
              <a:buFont typeface="Symbol" panose="05050102010706020507" pitchFamily="18" charset="2"/>
              <a:buChar char="-"/>
              <a:defRPr sz="1600">
                <a:solidFill>
                  <a:srgbClr val="646464"/>
                </a:solidFill>
              </a:defRPr>
            </a:lvl3pPr>
            <a:lvl4pPr marL="846000" indent="-284400">
              <a:lnSpc>
                <a:spcPct val="110000"/>
              </a:lnSpc>
              <a:spcBef>
                <a:spcPts val="0"/>
              </a:spcBef>
              <a:spcAft>
                <a:spcPts val="400"/>
              </a:spcAft>
              <a:buClr>
                <a:srgbClr val="AFAFAF"/>
              </a:buClr>
              <a:defRPr sz="1600">
                <a:solidFill>
                  <a:srgbClr val="646464"/>
                </a:solidFill>
              </a:defRPr>
            </a:lvl4pPr>
            <a:lvl5pPr marL="1130400" indent="-284400">
              <a:lnSpc>
                <a:spcPct val="110000"/>
              </a:lnSpc>
              <a:spcBef>
                <a:spcPts val="0"/>
              </a:spcBef>
              <a:spcAft>
                <a:spcPts val="400"/>
              </a:spcAft>
              <a:buClr>
                <a:srgbClr val="AFAFAF"/>
              </a:buClr>
              <a:buFont typeface="Symbol" panose="05050102010706020507" pitchFamily="18" charset="2"/>
              <a:buChar char="-"/>
              <a:defRPr sz="1600">
                <a:solidFill>
                  <a:srgbClr val="646464"/>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2" name="Titel 1"/>
          <p:cNvSpPr>
            <a:spLocks noGrp="1"/>
          </p:cNvSpPr>
          <p:nvPr>
            <p:ph type="title"/>
          </p:nvPr>
        </p:nvSpPr>
        <p:spPr>
          <a:xfrm>
            <a:off x="243074" y="238542"/>
            <a:ext cx="8658830" cy="616455"/>
          </a:xfrm>
        </p:spPr>
        <p:txBody>
          <a:bodyPr anchor="ctr" anchorCtr="0">
            <a:noAutofit/>
          </a:bodyPr>
          <a:lstStyle>
            <a:lvl1pPr>
              <a:lnSpc>
                <a:spcPct val="100000"/>
              </a:lnSpc>
              <a:defRPr sz="3200" b="0"/>
            </a:lvl1pPr>
          </a:lstStyle>
          <a:p>
            <a:endParaRPr lang="en-US" noProof="0" dirty="0"/>
          </a:p>
        </p:txBody>
      </p:sp>
    </p:spTree>
    <p:extLst>
      <p:ext uri="{BB962C8B-B14F-4D97-AF65-F5344CB8AC3E}">
        <p14:creationId xmlns:p14="http://schemas.microsoft.com/office/powerpoint/2010/main" val="8848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5"/>
          <p:cNvSpPr>
            <a:spLocks noChangeArrowheads="1"/>
          </p:cNvSpPr>
          <p:nvPr userDrawn="1"/>
        </p:nvSpPr>
        <p:spPr bwMode="gray">
          <a:xfrm>
            <a:off x="4401" y="2017714"/>
            <a:ext cx="9145587" cy="4840286"/>
          </a:xfrm>
          <a:prstGeom prst="rect">
            <a:avLst/>
          </a:prstGeom>
          <a:solidFill>
            <a:schemeClr val="bg1"/>
          </a:soli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en-US" noProof="1">
              <a:solidFill>
                <a:srgbClr val="000000"/>
              </a:solidFill>
              <a:cs typeface="Arial" charset="0"/>
            </a:endParaRPr>
          </a:p>
        </p:txBody>
      </p:sp>
      <p:sp>
        <p:nvSpPr>
          <p:cNvPr id="3" name="Textplatzhalter 2"/>
          <p:cNvSpPr>
            <a:spLocks noGrp="1"/>
          </p:cNvSpPr>
          <p:nvPr>
            <p:ph type="body" idx="1"/>
          </p:nvPr>
        </p:nvSpPr>
        <p:spPr>
          <a:xfrm>
            <a:off x="242958" y="1554958"/>
            <a:ext cx="8659667" cy="4247359"/>
          </a:xfrm>
          <a:prstGeom prst="rect">
            <a:avLst/>
          </a:prstGeom>
        </p:spPr>
        <p:txBody>
          <a:bodyPr vert="horz" lIns="0" tIns="0" rIns="0" bIns="0" rtlCol="0">
            <a:normAutofit/>
          </a:bodyPr>
          <a:lstStyle/>
          <a:p>
            <a:pPr marL="0" lvl="0" indent="0">
              <a:spcAft>
                <a:spcPts val="1000"/>
              </a:spcAft>
              <a:buClr>
                <a:srgbClr val="AFAFAF"/>
              </a:buClr>
              <a:buFont typeface="Arial" panose="020B0604020202020204" pitchFamily="34" charset="0"/>
              <a:buNone/>
            </a:pPr>
            <a:r>
              <a:rPr lang="en-US" dirty="0"/>
              <a:t>Click to edit Master text styles</a:t>
            </a:r>
          </a:p>
          <a:p>
            <a:pPr marL="284400" lvl="1" indent="-284400">
              <a:spcAft>
                <a:spcPts val="1000"/>
              </a:spcAft>
              <a:buClr>
                <a:srgbClr val="AFAFAF"/>
              </a:buClr>
              <a:buFont typeface="Arial" panose="020B0604020202020204" pitchFamily="34" charset="0"/>
              <a:buChar char="•"/>
            </a:pPr>
            <a:r>
              <a:rPr lang="en-US" dirty="0"/>
              <a:t>Second level</a:t>
            </a:r>
          </a:p>
          <a:p>
            <a:pPr marL="568800" lvl="2" indent="-284400">
              <a:spcAft>
                <a:spcPts val="1000"/>
              </a:spcAft>
              <a:buClr>
                <a:srgbClr val="AFAFAF"/>
              </a:buClr>
              <a:buFont typeface="Symbol" panose="05050102010706020507" pitchFamily="18" charset="2"/>
              <a:buChar char="-"/>
            </a:pPr>
            <a:r>
              <a:rPr lang="en-US" dirty="0"/>
              <a:t>Third level</a:t>
            </a:r>
          </a:p>
        </p:txBody>
      </p:sp>
      <p:sp>
        <p:nvSpPr>
          <p:cNvPr id="2" name="Titelplatzhalter 1"/>
          <p:cNvSpPr>
            <a:spLocks noGrp="1"/>
          </p:cNvSpPr>
          <p:nvPr>
            <p:ph type="title"/>
          </p:nvPr>
        </p:nvSpPr>
        <p:spPr>
          <a:xfrm>
            <a:off x="242961" y="-1"/>
            <a:ext cx="8659665" cy="1090810"/>
          </a:xfrm>
          <a:prstGeom prst="rect">
            <a:avLst/>
          </a:prstGeom>
        </p:spPr>
        <p:txBody>
          <a:bodyPr vert="horz" lIns="0" tIns="0" rIns="0" bIns="0" rtlCol="0" anchor="ctr" anchorCtr="0">
            <a:noAutofit/>
          </a:bodyPr>
          <a:lstStyle/>
          <a:p>
            <a:pPr lvl="0">
              <a:lnSpc>
                <a:spcPct val="100000"/>
              </a:lnSpc>
            </a:pPr>
            <a:endParaRPr lang="en-US" dirty="0"/>
          </a:p>
        </p:txBody>
      </p:sp>
      <p:sp>
        <p:nvSpPr>
          <p:cNvPr id="14" name="Textfeld 13"/>
          <p:cNvSpPr txBox="1"/>
          <p:nvPr userDrawn="1"/>
        </p:nvSpPr>
        <p:spPr>
          <a:xfrm>
            <a:off x="323846" y="6172532"/>
            <a:ext cx="676279" cy="355793"/>
          </a:xfrm>
          <a:prstGeom prst="rect">
            <a:avLst/>
          </a:prstGeom>
          <a:noFill/>
        </p:spPr>
        <p:txBody>
          <a:bodyPr wrap="square" rtlCol="0" anchor="ctr">
            <a:noAutofit/>
          </a:bodyPr>
          <a:lstStyle/>
          <a:p>
            <a:fld id="{9DC1E638-3F78-4E0D-883A-B278700C48C0}" type="slidenum">
              <a:rPr lang="en-US" sz="1200" noProof="0" smtClean="0">
                <a:solidFill>
                  <a:schemeClr val="tx1">
                    <a:lumMod val="50000"/>
                    <a:lumOff val="50000"/>
                  </a:schemeClr>
                </a:solidFill>
              </a:rPr>
              <a:pPr/>
              <a:t>‹#›</a:t>
            </a:fld>
            <a:endParaRPr lang="de-DE" sz="1600" dirty="0">
              <a:solidFill>
                <a:schemeClr val="tx1">
                  <a:lumMod val="50000"/>
                  <a:lumOff val="50000"/>
                </a:schemeClr>
              </a:solidFill>
            </a:endParaRPr>
          </a:p>
        </p:txBody>
      </p:sp>
      <p:sp>
        <p:nvSpPr>
          <p:cNvPr id="15" name="Textfeld 14"/>
          <p:cNvSpPr txBox="1"/>
          <p:nvPr userDrawn="1"/>
        </p:nvSpPr>
        <p:spPr>
          <a:xfrm>
            <a:off x="1000126" y="6163200"/>
            <a:ext cx="5352598" cy="365125"/>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a:solidFill>
                  <a:schemeClr val="tx1">
                    <a:lumMod val="50000"/>
                    <a:lumOff val="50000"/>
                  </a:schemeClr>
                </a:solidFill>
              </a:rPr>
              <a:t>Overview – Proprietary and</a:t>
            </a:r>
            <a:r>
              <a:rPr lang="en-US" sz="1000" baseline="0" noProof="0" dirty="0">
                <a:solidFill>
                  <a:schemeClr val="tx1">
                    <a:lumMod val="50000"/>
                    <a:lumOff val="50000"/>
                  </a:schemeClr>
                </a:solidFill>
              </a:rPr>
              <a:t> Confidential</a:t>
            </a:r>
            <a:endParaRPr lang="en-US" sz="1000" noProof="0" dirty="0">
              <a:solidFill>
                <a:schemeClr val="tx1">
                  <a:lumMod val="50000"/>
                  <a:lumOff val="50000"/>
                </a:schemeClr>
              </a:solidFill>
            </a:endParaRPr>
          </a:p>
        </p:txBody>
      </p:sp>
      <p:pic>
        <p:nvPicPr>
          <p:cNvPr id="5" name="Picture 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002817" y="6103164"/>
            <a:ext cx="1899808" cy="4851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85" r:id="rId5"/>
    <p:sldLayoutId id="2147483666" r:id="rId6"/>
    <p:sldLayoutId id="2147483684" r:id="rId7"/>
    <p:sldLayoutId id="2147483683" r:id="rId8"/>
    <p:sldLayoutId id="2147483681" r:id="rId9"/>
    <p:sldLayoutId id="2147483674" r:id="rId10"/>
    <p:sldLayoutId id="2147483670" r:id="rId11"/>
    <p:sldLayoutId id="2147483689" r:id="rId12"/>
    <p:sldLayoutId id="2147483669" r:id="rId13"/>
    <p:sldLayoutId id="2147483667" r:id="rId14"/>
    <p:sldLayoutId id="2147483665" r:id="rId15"/>
    <p:sldLayoutId id="2147483658" r:id="rId16"/>
    <p:sldLayoutId id="2147483659" r:id="rId17"/>
    <p:sldLayoutId id="2147483660" r:id="rId18"/>
    <p:sldLayoutId id="2147483661" r:id="rId19"/>
    <p:sldLayoutId id="2147483664" r:id="rId20"/>
    <p:sldLayoutId id="2147483671" r:id="rId21"/>
    <p:sldLayoutId id="2147483672" r:id="rId22"/>
    <p:sldLayoutId id="2147483673" r:id="rId23"/>
    <p:sldLayoutId id="2147483680" r:id="rId24"/>
    <p:sldLayoutId id="2147483686" r:id="rId25"/>
    <p:sldLayoutId id="2147483687" r:id="rId26"/>
    <p:sldLayoutId id="2147483688" r:id="rId27"/>
    <p:sldLayoutId id="2147483692" r:id="rId28"/>
    <p:sldLayoutId id="2147483693" r:id="rId29"/>
    <p:sldLayoutId id="2147483694" r:id="rId30"/>
  </p:sldLayoutIdLst>
  <p:hf hdr="0" dt="0"/>
  <p:txStyles>
    <p:titleStyle>
      <a:lvl1pPr algn="l" defTabSz="914400" rtl="0" eaLnBrk="1" latinLnBrk="0" hangingPunct="1">
        <a:spcBef>
          <a:spcPct val="0"/>
        </a:spcBef>
        <a:buNone/>
        <a:defRPr lang="en-US" sz="3200" b="0" kern="1200" dirty="0">
          <a:solidFill>
            <a:srgbClr val="646464"/>
          </a:solidFill>
          <a:latin typeface="+mj-lt"/>
          <a:ea typeface="+mj-ea"/>
          <a:cs typeface="+mj-cs"/>
        </a:defRPr>
      </a:lvl1pPr>
    </p:titleStyle>
    <p:bodyStyle>
      <a:lvl1pPr marL="176213"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info@strategicbenefitresources.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twitter.com/StrategicBenRes" TargetMode="External"/><Relationship Id="rId5" Type="http://schemas.openxmlformats.org/officeDocument/2006/relationships/hyperlink" Target="https://www.linkedin.com/company/strategic-benefit-resources-llc/" TargetMode="External"/><Relationship Id="rId4" Type="http://schemas.openxmlformats.org/officeDocument/2006/relationships/hyperlink" Target="http://www.strategicbenefitresource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ctrTitle"/>
          </p:nvPr>
        </p:nvSpPr>
        <p:spPr>
          <a:xfrm>
            <a:off x="242529" y="5059353"/>
            <a:ext cx="8658944" cy="720000"/>
          </a:xfrm>
        </p:spPr>
        <p:txBody>
          <a:bodyPr>
            <a:noAutofit/>
          </a:bodyPr>
          <a:lstStyle/>
          <a:p>
            <a:r>
              <a:rPr lang="en-US" sz="3600" b="1" dirty="0">
                <a:solidFill>
                  <a:srgbClr val="35497B"/>
                </a:solidFill>
              </a:rPr>
              <a:t>SBR Overview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830" y="5240188"/>
            <a:ext cx="2814579" cy="718821"/>
          </a:xfrm>
          <a:prstGeom prst="rect">
            <a:avLst/>
          </a:prstGeom>
        </p:spPr>
      </p:pic>
      <p:pic>
        <p:nvPicPr>
          <p:cNvPr id="11" name="Picture 3"/>
          <p:cNvPicPr>
            <a:picLocks noChangeAspect="1" noChangeArrowheads="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27601" t="16511" r="1247" b="29366"/>
          <a:stretch/>
        </p:blipFill>
        <p:spPr bwMode="gray">
          <a:xfrm>
            <a:off x="1588" y="0"/>
            <a:ext cx="9144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3"/>
            <a:ext cx="9144001" cy="4571997"/>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2" name="Rectangle 1"/>
          <p:cNvSpPr/>
          <p:nvPr/>
        </p:nvSpPr>
        <p:spPr>
          <a:xfrm>
            <a:off x="1588" y="1800356"/>
            <a:ext cx="9145588" cy="523220"/>
          </a:xfrm>
          <a:prstGeom prst="rect">
            <a:avLst/>
          </a:prstGeom>
        </p:spPr>
        <p:txBody>
          <a:bodyPr wrap="square">
            <a:spAutoFit/>
          </a:bodyPr>
          <a:lstStyle/>
          <a:p>
            <a:pPr algn="ctr"/>
            <a:r>
              <a:rPr lang="en-US" sz="2800" dirty="0">
                <a:solidFill>
                  <a:schemeClr val="bg1">
                    <a:lumMod val="85000"/>
                  </a:schemeClr>
                </a:solidFill>
                <a:latin typeface="proxima-nova"/>
              </a:rPr>
              <a:t>FLEXIBLE. EXPERIENCED. RESULTS ORIENTED.</a:t>
            </a:r>
            <a:endParaRPr lang="en-US" sz="2800" dirty="0">
              <a:solidFill>
                <a:schemeClr val="bg1">
                  <a:lumMod val="85000"/>
                </a:schemeClr>
              </a:solidFill>
            </a:endParaRPr>
          </a:p>
        </p:txBody>
      </p:sp>
    </p:spTree>
    <p:extLst>
      <p:ext uri="{BB962C8B-B14F-4D97-AF65-F5344CB8AC3E}">
        <p14:creationId xmlns:p14="http://schemas.microsoft.com/office/powerpoint/2010/main" val="17862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p:txBody>
          <a:bodyPr/>
          <a:lstStyle/>
          <a:p>
            <a:r>
              <a:rPr lang="en-US" dirty="0"/>
              <a:t>Stop-Loss Insurance </a:t>
            </a:r>
            <a:br>
              <a:rPr lang="en-US" dirty="0"/>
            </a:br>
            <a:r>
              <a:rPr lang="en-US" dirty="0"/>
              <a:t>Services</a:t>
            </a:r>
            <a:endParaRPr lang="en-US" noProof="1"/>
          </a:p>
        </p:txBody>
      </p:sp>
      <p:sp>
        <p:nvSpPr>
          <p:cNvPr id="20" name="Rechteck 19"/>
          <p:cNvSpPr/>
          <p:nvPr/>
        </p:nvSpPr>
        <p:spPr bwMode="gray">
          <a:xfrm>
            <a:off x="3222638" y="1555208"/>
            <a:ext cx="5516337" cy="424799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144000" bIns="108000" rtlCol="0" anchor="t" anchorCtr="0"/>
          <a:lstStyle/>
          <a:p>
            <a:pPr defTabSz="801688">
              <a:lnSpc>
                <a:spcPct val="90000"/>
              </a:lnSpc>
              <a:spcAft>
                <a:spcPts val="600"/>
              </a:spcAft>
            </a:pPr>
            <a:r>
              <a:rPr lang="en-US" sz="1400" dirty="0">
                <a:solidFill>
                  <a:schemeClr val="tx1"/>
                </a:solidFill>
                <a:latin typeface="Calibri Light" panose="020F0302020204030204" pitchFamily="34" charset="0"/>
              </a:rPr>
              <a:t>Strategic Benefit Resources aggressively manages all stop-loss claims to ensure claims are adjudicated accurately and reimbursed expeditiously.</a:t>
            </a:r>
          </a:p>
        </p:txBody>
      </p:sp>
      <p:sp>
        <p:nvSpPr>
          <p:cNvPr id="13" name="Rectangle 12"/>
          <p:cNvSpPr/>
          <p:nvPr/>
        </p:nvSpPr>
        <p:spPr bwMode="auto">
          <a:xfrm>
            <a:off x="3483597" y="2602708"/>
            <a:ext cx="2468880" cy="3004716"/>
          </a:xfrm>
          <a:prstGeom prst="rect">
            <a:avLst/>
          </a:prstGeom>
          <a:solidFill>
            <a:schemeClr val="accent1">
              <a:lumMod val="20000"/>
              <a:lumOff val="80000"/>
            </a:schemeClr>
          </a:solidFill>
          <a:ln w="12700">
            <a:noFill/>
            <a:round/>
            <a:headEnd/>
            <a:tailEnd/>
          </a:ln>
        </p:spPr>
        <p:txBody>
          <a:bodyPr rtlCol="0" anchor="t"/>
          <a:lstStyle/>
          <a:p>
            <a:pPr marL="171450" indent="-171450">
              <a:buFont typeface="Arial" panose="020B0604020202020204" pitchFamily="34" charset="0"/>
              <a:buChar char="•"/>
            </a:pPr>
            <a:r>
              <a:rPr lang="en-US" sz="900" dirty="0"/>
              <a:t>Submit Specific 50% and trigger diagnosis notifications, claims, and appeals directly to the carrier or MGU.</a:t>
            </a:r>
          </a:p>
          <a:p>
            <a:pPr marL="171450" indent="-171450">
              <a:buFont typeface="Arial" panose="020B0604020202020204" pitchFamily="34" charset="0"/>
              <a:buChar char="•"/>
            </a:pPr>
            <a:r>
              <a:rPr lang="en-US" sz="900" dirty="0"/>
              <a:t>Import and submit line-by-line claim details.</a:t>
            </a:r>
          </a:p>
          <a:p>
            <a:pPr marL="171450" indent="-171450">
              <a:buFont typeface="Arial" panose="020B0604020202020204" pitchFamily="34" charset="0"/>
              <a:buChar char="•"/>
            </a:pPr>
            <a:r>
              <a:rPr lang="en-US" sz="900" dirty="0"/>
              <a:t>Attach and submit documentation for eligibility, pre-certification, case management, subrogation, COBRA, etc. to completely document the claim.</a:t>
            </a:r>
          </a:p>
          <a:p>
            <a:pPr marL="171450" indent="-171450">
              <a:buFont typeface="Arial" panose="020B0604020202020204" pitchFamily="34" charset="0"/>
              <a:buChar char="•"/>
            </a:pPr>
            <a:r>
              <a:rPr lang="en-US" sz="900" dirty="0"/>
              <a:t>Automated web-based eligibility verification process.  </a:t>
            </a:r>
          </a:p>
          <a:p>
            <a:pPr marL="171450" indent="-171450">
              <a:buFont typeface="Arial" panose="020B0604020202020204" pitchFamily="34" charset="0"/>
              <a:buChar char="•"/>
            </a:pPr>
            <a:r>
              <a:rPr lang="en-US" sz="900" dirty="0"/>
              <a:t>Track aged claim receivables by policyholder, claimant and carrier.</a:t>
            </a:r>
          </a:p>
          <a:p>
            <a:pPr marL="171450" indent="-171450">
              <a:buFont typeface="Arial" panose="020B0604020202020204" pitchFamily="34" charset="0"/>
              <a:buChar char="•"/>
            </a:pPr>
            <a:r>
              <a:rPr lang="en-US" sz="900" dirty="0"/>
              <a:t>Record claim recoveries by date received and all charges pended or denied by the carrier.</a:t>
            </a:r>
          </a:p>
          <a:p>
            <a:pPr marL="171450" indent="-171450">
              <a:buFont typeface="Arial" panose="020B0604020202020204" pitchFamily="34" charset="0"/>
              <a:buChar char="•"/>
            </a:pPr>
            <a:r>
              <a:rPr lang="en-US" sz="900" dirty="0"/>
              <a:t>File appeals for pended and denied charges and track all outstanding pended or denied charges by policyholder, claimant and carrier until complete.</a:t>
            </a:r>
          </a:p>
        </p:txBody>
      </p:sp>
      <p:sp>
        <p:nvSpPr>
          <p:cNvPr id="22" name="Rectangle 21"/>
          <p:cNvSpPr/>
          <p:nvPr/>
        </p:nvSpPr>
        <p:spPr bwMode="auto">
          <a:xfrm>
            <a:off x="3483597" y="2265220"/>
            <a:ext cx="2468880" cy="349134"/>
          </a:xfrm>
          <a:prstGeom prst="rect">
            <a:avLst/>
          </a:prstGeom>
          <a:solidFill>
            <a:schemeClr val="accent1">
              <a:lumMod val="40000"/>
              <a:lumOff val="60000"/>
            </a:schemeClr>
          </a:solidFill>
          <a:ln w="12700">
            <a:noFill/>
            <a:round/>
            <a:headEnd/>
            <a:tailEnd/>
          </a:ln>
        </p:spPr>
        <p:txBody>
          <a:bodyPr rtlCol="0" anchor="ctr"/>
          <a:lstStyle/>
          <a:p>
            <a:r>
              <a:rPr lang="en-US" sz="1200" dirty="0"/>
              <a:t>Claims Processing and Management</a:t>
            </a:r>
            <a:endParaRPr lang="en-US" sz="1600" dirty="0"/>
          </a:p>
        </p:txBody>
      </p:sp>
      <p:sp>
        <p:nvSpPr>
          <p:cNvPr id="23" name="Rechteck 15" descr="PresentationLoad.com"/>
          <p:cNvSpPr/>
          <p:nvPr/>
        </p:nvSpPr>
        <p:spPr bwMode="gray">
          <a:xfrm>
            <a:off x="415133" y="1555207"/>
            <a:ext cx="2699731"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solidFill>
                  <a:schemeClr val="bg2">
                    <a:lumMod val="50000"/>
                  </a:schemeClr>
                </a:solidFill>
                <a:latin typeface="Bebas Neue" panose="020B0506020202020201" pitchFamily="34" charset="0"/>
              </a:rPr>
              <a:t>Stop-Loss Marketing and Risk Decision Support Analytics </a:t>
            </a:r>
          </a:p>
        </p:txBody>
      </p:sp>
      <p:sp>
        <p:nvSpPr>
          <p:cNvPr id="24" name="Rechteck 20" descr="PresentationLoad.com"/>
          <p:cNvSpPr/>
          <p:nvPr/>
        </p:nvSpPr>
        <p:spPr bwMode="gray">
          <a:xfrm>
            <a:off x="415133" y="4523042"/>
            <a:ext cx="2807505" cy="128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latin typeface="Bebas Neue" panose="020B0506020202020201" pitchFamily="34" charset="0"/>
              </a:rPr>
              <a:t>Stop-Loss Claims Management</a:t>
            </a:r>
          </a:p>
        </p:txBody>
      </p:sp>
      <p:sp>
        <p:nvSpPr>
          <p:cNvPr id="26" name="Rechteck 15" descr="PresentationLoad.com"/>
          <p:cNvSpPr/>
          <p:nvPr/>
        </p:nvSpPr>
        <p:spPr bwMode="gray">
          <a:xfrm>
            <a:off x="415132" y="3039124"/>
            <a:ext cx="2699731"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solidFill>
                  <a:schemeClr val="bg2">
                    <a:lumMod val="50000"/>
                  </a:schemeClr>
                </a:solidFill>
                <a:latin typeface="Bebas Neue" panose="020B0506020202020201" pitchFamily="34" charset="0"/>
              </a:rPr>
              <a:t>Policy Disclosure and Implementation Management </a:t>
            </a:r>
          </a:p>
        </p:txBody>
      </p:sp>
      <p:grpSp>
        <p:nvGrpSpPr>
          <p:cNvPr id="10" name="Group 9">
            <a:extLst>
              <a:ext uri="{FF2B5EF4-FFF2-40B4-BE49-F238E27FC236}">
                <a16:creationId xmlns:a16="http://schemas.microsoft.com/office/drawing/2014/main" id="{B7F66A24-AED9-4944-8775-838403D6564E}"/>
              </a:ext>
            </a:extLst>
          </p:cNvPr>
          <p:cNvGrpSpPr/>
          <p:nvPr/>
        </p:nvGrpSpPr>
        <p:grpSpPr>
          <a:xfrm>
            <a:off x="6048339" y="2624923"/>
            <a:ext cx="2546624" cy="2539760"/>
            <a:chOff x="6048339" y="2688609"/>
            <a:chExt cx="2546624" cy="2539760"/>
          </a:xfrm>
        </p:grpSpPr>
        <p:pic>
          <p:nvPicPr>
            <p:cNvPr id="6" name="Picture 5">
              <a:extLst>
                <a:ext uri="{FF2B5EF4-FFF2-40B4-BE49-F238E27FC236}">
                  <a16:creationId xmlns:a16="http://schemas.microsoft.com/office/drawing/2014/main" id="{D3097F67-B3CF-4430-AF18-DF0389A97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8339" y="2688609"/>
              <a:ext cx="2546624" cy="2539760"/>
            </a:xfrm>
            <a:prstGeom prst="rect">
              <a:avLst/>
            </a:prstGeom>
          </p:spPr>
        </p:pic>
        <p:pic>
          <p:nvPicPr>
            <p:cNvPr id="9" name="Picture 8">
              <a:extLst>
                <a:ext uri="{FF2B5EF4-FFF2-40B4-BE49-F238E27FC236}">
                  <a16:creationId xmlns:a16="http://schemas.microsoft.com/office/drawing/2014/main" id="{647E314C-BDD1-48B8-A821-31986A81D077}"/>
                </a:ext>
              </a:extLst>
            </p:cNvPr>
            <p:cNvPicPr>
              <a:picLocks noChangeAspect="1"/>
            </p:cNvPicPr>
            <p:nvPr/>
          </p:nvPicPr>
          <p:blipFill>
            <a:blip r:embed="rId3"/>
            <a:stretch>
              <a:fillRect/>
            </a:stretch>
          </p:blipFill>
          <p:spPr>
            <a:xfrm>
              <a:off x="6876516" y="3714721"/>
              <a:ext cx="751920" cy="347764"/>
            </a:xfrm>
            <a:prstGeom prst="rect">
              <a:avLst/>
            </a:prstGeom>
          </p:spPr>
        </p:pic>
      </p:grpSp>
      <p:pic>
        <p:nvPicPr>
          <p:cNvPr id="12" name="Picture 11">
            <a:extLst>
              <a:ext uri="{FF2B5EF4-FFF2-40B4-BE49-F238E27FC236}">
                <a16:creationId xmlns:a16="http://schemas.microsoft.com/office/drawing/2014/main" id="{FC7A49F5-28DD-49F3-AAA6-008F42DC5143}"/>
              </a:ext>
            </a:extLst>
          </p:cNvPr>
          <p:cNvPicPr>
            <a:picLocks noChangeAspect="1"/>
          </p:cNvPicPr>
          <p:nvPr/>
        </p:nvPicPr>
        <p:blipFill>
          <a:blip r:embed="rId4"/>
          <a:stretch>
            <a:fillRect/>
          </a:stretch>
        </p:blipFill>
        <p:spPr>
          <a:xfrm>
            <a:off x="3863296" y="167403"/>
            <a:ext cx="4121253" cy="1201016"/>
          </a:xfrm>
          <a:prstGeom prst="rect">
            <a:avLst/>
          </a:prstGeom>
        </p:spPr>
      </p:pic>
    </p:spTree>
    <p:extLst>
      <p:ext uri="{BB962C8B-B14F-4D97-AF65-F5344CB8AC3E}">
        <p14:creationId xmlns:p14="http://schemas.microsoft.com/office/powerpoint/2010/main" val="197564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_text">
            <a:extLst>
              <a:ext uri="{FF2B5EF4-FFF2-40B4-BE49-F238E27FC236}">
                <a16:creationId xmlns:a16="http://schemas.microsoft.com/office/drawing/2014/main" id="{B51B3A86-CCC6-4070-8457-E8C5E391C2DA}"/>
              </a:ext>
            </a:extLst>
          </p:cNvPr>
          <p:cNvSpPr txBox="1">
            <a:spLocks/>
          </p:cNvSpPr>
          <p:nvPr/>
        </p:nvSpPr>
        <p:spPr bwMode="gray">
          <a:xfrm>
            <a:off x="216182" y="3833307"/>
            <a:ext cx="2868656" cy="221357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108000" rtlCol="0" anchor="t" anchorCtr="0"/>
          <a:lstStyle>
            <a:defPPr>
              <a:defRPr lang="de-DE"/>
            </a:defPPr>
            <a:lvl1pPr defTabSz="801688">
              <a:spcAft>
                <a:spcPts val="600"/>
              </a:spcAft>
              <a:defRPr sz="1800">
                <a:latin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lang="en-US" sz="1600" b="1" noProof="1">
                <a:solidFill>
                  <a:srgbClr val="0070C0"/>
                </a:solidFill>
                <a:latin typeface="Calibri" panose="020F0502020204030204" pitchFamily="34" charset="0"/>
                <a:cs typeface="Calibri" panose="020F0502020204030204" pitchFamily="34" charset="0"/>
              </a:rPr>
              <a:t>Stop-Loss Policy Management</a:t>
            </a:r>
          </a:p>
          <a:p>
            <a:pPr>
              <a:lnSpc>
                <a:spcPct val="90000"/>
              </a:lnSpc>
            </a:pPr>
            <a:r>
              <a:rPr lang="en-US" sz="1400" noProof="1">
                <a:solidFill>
                  <a:srgbClr val="000000"/>
                </a:solidFill>
              </a:rPr>
              <a:t>Real-time access to stop-loss policy details</a:t>
            </a:r>
          </a:p>
          <a:p>
            <a:pPr>
              <a:lnSpc>
                <a:spcPct val="90000"/>
              </a:lnSpc>
            </a:pPr>
            <a:r>
              <a:rPr lang="en-US" sz="1400" noProof="1">
                <a:solidFill>
                  <a:srgbClr val="000000"/>
                </a:solidFill>
              </a:rPr>
              <a:t>Access to policy documentation (i.e. policy, riders/endorsements)</a:t>
            </a:r>
          </a:p>
          <a:p>
            <a:pPr>
              <a:lnSpc>
                <a:spcPct val="90000"/>
              </a:lnSpc>
            </a:pPr>
            <a:r>
              <a:rPr lang="en-US" sz="1400" noProof="1">
                <a:solidFill>
                  <a:srgbClr val="000000"/>
                </a:solidFill>
              </a:rPr>
              <a:t>Access to sold case documentation (i.e. disclosure statements, carrier proposal)</a:t>
            </a:r>
          </a:p>
          <a:p>
            <a:pPr marL="285750" indent="-285750">
              <a:lnSpc>
                <a:spcPct val="90000"/>
              </a:lnSpc>
              <a:buFont typeface="Wingdings" panose="05000000000000000000" pitchFamily="2" charset="2"/>
              <a:buChar char="§"/>
            </a:pPr>
            <a:endParaRPr lang="en-US" sz="1400" noProof="1">
              <a:solidFill>
                <a:srgbClr val="000000"/>
              </a:solidFill>
            </a:endParaRPr>
          </a:p>
        </p:txBody>
      </p:sp>
      <p:sp>
        <p:nvSpPr>
          <p:cNvPr id="8" name="_text">
            <a:extLst>
              <a:ext uri="{FF2B5EF4-FFF2-40B4-BE49-F238E27FC236}">
                <a16:creationId xmlns:a16="http://schemas.microsoft.com/office/drawing/2014/main" id="{26A28B8A-6CE7-42D5-AA78-5A8E2BFC69AD}"/>
              </a:ext>
            </a:extLst>
          </p:cNvPr>
          <p:cNvSpPr txBox="1">
            <a:spLocks/>
          </p:cNvSpPr>
          <p:nvPr/>
        </p:nvSpPr>
        <p:spPr bwMode="gray">
          <a:xfrm>
            <a:off x="220664" y="1398319"/>
            <a:ext cx="2868656" cy="219204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108000" rtlCol="0" anchor="t" anchorCtr="0"/>
          <a:lstStyle>
            <a:defPPr>
              <a:defRPr lang="de-DE"/>
            </a:defPPr>
            <a:lvl1pPr defTabSz="801688">
              <a:spcAft>
                <a:spcPts val="600"/>
              </a:spcAft>
              <a:defRPr sz="1800">
                <a:latin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lang="en-US" sz="1600" b="1" noProof="1">
                <a:solidFill>
                  <a:srgbClr val="0070C0"/>
                </a:solidFill>
                <a:latin typeface="Calibri" panose="020F0502020204030204" pitchFamily="34" charset="0"/>
                <a:cs typeface="Calibri" panose="020F0502020204030204" pitchFamily="34" charset="0"/>
              </a:rPr>
              <a:t>Stop-Loss Marketing</a:t>
            </a:r>
          </a:p>
          <a:p>
            <a:pPr>
              <a:lnSpc>
                <a:spcPct val="90000"/>
              </a:lnSpc>
            </a:pPr>
            <a:r>
              <a:rPr lang="en-US" sz="1400" noProof="1">
                <a:solidFill>
                  <a:srgbClr val="000000"/>
                </a:solidFill>
              </a:rPr>
              <a:t>Automated marketing submission intake</a:t>
            </a:r>
          </a:p>
          <a:p>
            <a:pPr>
              <a:lnSpc>
                <a:spcPct val="90000"/>
              </a:lnSpc>
            </a:pPr>
            <a:r>
              <a:rPr lang="en-US" sz="1400" noProof="1">
                <a:solidFill>
                  <a:srgbClr val="000000"/>
                </a:solidFill>
              </a:rPr>
              <a:t>Real-time access to stop-loss marketing activity</a:t>
            </a:r>
          </a:p>
          <a:p>
            <a:pPr>
              <a:lnSpc>
                <a:spcPct val="90000"/>
              </a:lnSpc>
            </a:pPr>
            <a:r>
              <a:rPr lang="en-US" sz="1400" noProof="1">
                <a:solidFill>
                  <a:srgbClr val="000000"/>
                </a:solidFill>
              </a:rPr>
              <a:t>Aggregated market statistics reporting by book of business</a:t>
            </a:r>
          </a:p>
          <a:p>
            <a:pPr marL="285750" indent="-285750">
              <a:lnSpc>
                <a:spcPct val="90000"/>
              </a:lnSpc>
              <a:buFont typeface="Wingdings" panose="05000000000000000000" pitchFamily="2" charset="2"/>
              <a:buChar char="§"/>
            </a:pPr>
            <a:endParaRPr lang="en-US" sz="1400" noProof="1">
              <a:solidFill>
                <a:srgbClr val="000000"/>
              </a:solidFill>
            </a:endParaRPr>
          </a:p>
        </p:txBody>
      </p:sp>
      <p:sp>
        <p:nvSpPr>
          <p:cNvPr id="7" name="_text">
            <a:extLst>
              <a:ext uri="{FF2B5EF4-FFF2-40B4-BE49-F238E27FC236}">
                <a16:creationId xmlns:a16="http://schemas.microsoft.com/office/drawing/2014/main" id="{549A92AE-616D-428A-9A0F-293329CBDEBC}"/>
              </a:ext>
            </a:extLst>
          </p:cNvPr>
          <p:cNvSpPr txBox="1">
            <a:spLocks/>
          </p:cNvSpPr>
          <p:nvPr/>
        </p:nvSpPr>
        <p:spPr bwMode="gray">
          <a:xfrm>
            <a:off x="6055657" y="3833306"/>
            <a:ext cx="2868656" cy="221375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108000" rtlCol="0" anchor="t" anchorCtr="0"/>
          <a:lstStyle>
            <a:defPPr>
              <a:defRPr lang="de-DE"/>
            </a:defPPr>
            <a:lvl1pPr defTabSz="801688">
              <a:spcAft>
                <a:spcPts val="600"/>
              </a:spcAft>
              <a:defRPr sz="1800">
                <a:latin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lang="en-US" sz="1600" b="1" noProof="1">
                <a:solidFill>
                  <a:srgbClr val="0070C0"/>
                </a:solidFill>
                <a:latin typeface="Calibri" panose="020F0502020204030204" pitchFamily="34" charset="0"/>
                <a:cs typeface="Calibri" panose="020F0502020204030204" pitchFamily="34" charset="0"/>
              </a:rPr>
              <a:t>Stop-Loss Claims Management</a:t>
            </a:r>
          </a:p>
          <a:p>
            <a:pPr>
              <a:lnSpc>
                <a:spcPct val="90000"/>
              </a:lnSpc>
            </a:pPr>
            <a:r>
              <a:rPr lang="en-US" sz="1400" noProof="1">
                <a:solidFill>
                  <a:srgbClr val="000000"/>
                </a:solidFill>
              </a:rPr>
              <a:t>Real-time access to stop-loss claims information (i.e. claimant, policyholder, carrier, book of business)</a:t>
            </a:r>
          </a:p>
          <a:p>
            <a:pPr>
              <a:lnSpc>
                <a:spcPct val="90000"/>
              </a:lnSpc>
            </a:pPr>
            <a:r>
              <a:rPr lang="en-US" sz="1400" noProof="1">
                <a:solidFill>
                  <a:srgbClr val="000000"/>
                </a:solidFill>
              </a:rPr>
              <a:t>Aggregated claims reporting by book of business</a:t>
            </a:r>
          </a:p>
        </p:txBody>
      </p:sp>
      <p:sp>
        <p:nvSpPr>
          <p:cNvPr id="6" name="_text">
            <a:extLst>
              <a:ext uri="{FF2B5EF4-FFF2-40B4-BE49-F238E27FC236}">
                <a16:creationId xmlns:a16="http://schemas.microsoft.com/office/drawing/2014/main" id="{C8683579-7C1D-4A5B-BD6C-0894DB9D35DF}"/>
              </a:ext>
            </a:extLst>
          </p:cNvPr>
          <p:cNvSpPr txBox="1">
            <a:spLocks/>
          </p:cNvSpPr>
          <p:nvPr/>
        </p:nvSpPr>
        <p:spPr bwMode="gray">
          <a:xfrm>
            <a:off x="6055658" y="1398320"/>
            <a:ext cx="2868656" cy="222790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80000" rIns="252000" bIns="108000" rtlCol="0" anchor="t" anchorCtr="0"/>
          <a:lstStyle>
            <a:defPPr>
              <a:defRPr lang="de-DE"/>
            </a:defPPr>
            <a:lvl1pPr defTabSz="801688">
              <a:spcAft>
                <a:spcPts val="600"/>
              </a:spcAft>
              <a:defRPr sz="1800">
                <a:latin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lang="en-US" sz="1600" b="1" noProof="1">
                <a:solidFill>
                  <a:srgbClr val="0070C0"/>
                </a:solidFill>
                <a:latin typeface="Calibri" panose="020F0502020204030204" pitchFamily="34" charset="0"/>
                <a:cs typeface="Calibri" panose="020F0502020204030204" pitchFamily="34" charset="0"/>
              </a:rPr>
              <a:t>Self-Funding Knowledge Center</a:t>
            </a:r>
          </a:p>
          <a:p>
            <a:pPr>
              <a:lnSpc>
                <a:spcPct val="90000"/>
              </a:lnSpc>
            </a:pPr>
            <a:r>
              <a:rPr lang="en-US" sz="1400" noProof="1">
                <a:solidFill>
                  <a:srgbClr val="000000"/>
                </a:solidFill>
              </a:rPr>
              <a:t>Knowledge Database</a:t>
            </a:r>
          </a:p>
          <a:p>
            <a:pPr>
              <a:lnSpc>
                <a:spcPct val="90000"/>
              </a:lnSpc>
            </a:pPr>
            <a:r>
              <a:rPr lang="en-US" sz="1400" noProof="1">
                <a:solidFill>
                  <a:srgbClr val="000000"/>
                </a:solidFill>
              </a:rPr>
              <a:t>White Papers</a:t>
            </a:r>
          </a:p>
          <a:p>
            <a:pPr>
              <a:lnSpc>
                <a:spcPct val="90000"/>
              </a:lnSpc>
            </a:pPr>
            <a:r>
              <a:rPr lang="en-US" sz="1400" noProof="1">
                <a:solidFill>
                  <a:srgbClr val="000000"/>
                </a:solidFill>
              </a:rPr>
              <a:t>Educational Content</a:t>
            </a:r>
          </a:p>
          <a:p>
            <a:pPr>
              <a:lnSpc>
                <a:spcPct val="90000"/>
              </a:lnSpc>
            </a:pPr>
            <a:r>
              <a:rPr lang="en-US" sz="1400" noProof="1">
                <a:solidFill>
                  <a:srgbClr val="000000"/>
                </a:solidFill>
              </a:rPr>
              <a:t>Powerpoint Presentation Templates</a:t>
            </a:r>
          </a:p>
          <a:p>
            <a:pPr>
              <a:lnSpc>
                <a:spcPct val="90000"/>
              </a:lnSpc>
            </a:pPr>
            <a:endParaRPr lang="en-US" sz="1400" noProof="1">
              <a:solidFill>
                <a:srgbClr val="000000"/>
              </a:solidFill>
            </a:endParaRPr>
          </a:p>
        </p:txBody>
      </p:sp>
      <p:sp>
        <p:nvSpPr>
          <p:cNvPr id="2" name="Title 1">
            <a:extLst>
              <a:ext uri="{FF2B5EF4-FFF2-40B4-BE49-F238E27FC236}">
                <a16:creationId xmlns:a16="http://schemas.microsoft.com/office/drawing/2014/main" id="{557D1F36-55F2-41DB-B711-39F5B3DF17E1}"/>
              </a:ext>
            </a:extLst>
          </p:cNvPr>
          <p:cNvSpPr>
            <a:spLocks noGrp="1"/>
          </p:cNvSpPr>
          <p:nvPr>
            <p:ph type="title"/>
          </p:nvPr>
        </p:nvSpPr>
        <p:spPr/>
        <p:txBody>
          <a:bodyPr/>
          <a:lstStyle/>
          <a:p>
            <a:r>
              <a:rPr lang="en-US" dirty="0"/>
              <a:t>Broker Portal</a:t>
            </a:r>
          </a:p>
        </p:txBody>
      </p:sp>
      <p:sp>
        <p:nvSpPr>
          <p:cNvPr id="3" name="Text Placeholder 2">
            <a:extLst>
              <a:ext uri="{FF2B5EF4-FFF2-40B4-BE49-F238E27FC236}">
                <a16:creationId xmlns:a16="http://schemas.microsoft.com/office/drawing/2014/main" id="{820B1C12-2606-4B3D-B816-46671B0E85F5}"/>
              </a:ext>
            </a:extLst>
          </p:cNvPr>
          <p:cNvSpPr>
            <a:spLocks noGrp="1"/>
          </p:cNvSpPr>
          <p:nvPr>
            <p:ph type="body" sz="quarter" idx="13"/>
          </p:nvPr>
        </p:nvSpPr>
        <p:spPr/>
        <p:txBody>
          <a:bodyPr/>
          <a:lstStyle/>
          <a:p>
            <a:r>
              <a:rPr lang="en-US" dirty="0"/>
              <a:t>Aggregation, Access and Transparency</a:t>
            </a:r>
          </a:p>
        </p:txBody>
      </p:sp>
      <p:pic>
        <p:nvPicPr>
          <p:cNvPr id="5" name="Content Placeholder 4">
            <a:extLst>
              <a:ext uri="{FF2B5EF4-FFF2-40B4-BE49-F238E27FC236}">
                <a16:creationId xmlns:a16="http://schemas.microsoft.com/office/drawing/2014/main" id="{00D440C6-3821-4EFA-88EA-71B1FF6F9B1D}"/>
              </a:ext>
            </a:extLst>
          </p:cNvPr>
          <p:cNvPicPr>
            <a:picLocks noGrp="1" noChangeAspect="1"/>
          </p:cNvPicPr>
          <p:nvPr>
            <p:ph sz="quarter" idx="17"/>
          </p:nvPr>
        </p:nvPicPr>
        <p:blipFill>
          <a:blip r:embed="rId2"/>
          <a:stretch>
            <a:fillRect/>
          </a:stretch>
        </p:blipFill>
        <p:spPr>
          <a:xfrm>
            <a:off x="2934245" y="2700711"/>
            <a:ext cx="3276485" cy="1974383"/>
          </a:xfrm>
          <a:prstGeom prst="rect">
            <a:avLst/>
          </a:prstGeom>
        </p:spPr>
      </p:pic>
      <p:sp>
        <p:nvSpPr>
          <p:cNvPr id="12" name="TextBox 11">
            <a:extLst>
              <a:ext uri="{FF2B5EF4-FFF2-40B4-BE49-F238E27FC236}">
                <a16:creationId xmlns:a16="http://schemas.microsoft.com/office/drawing/2014/main" id="{8D663E97-6912-4D56-A8D2-C1947BF877FC}"/>
              </a:ext>
            </a:extLst>
          </p:cNvPr>
          <p:cNvSpPr txBox="1"/>
          <p:nvPr/>
        </p:nvSpPr>
        <p:spPr>
          <a:xfrm>
            <a:off x="3340162" y="1417239"/>
            <a:ext cx="2464649" cy="1200329"/>
          </a:xfrm>
          <a:prstGeom prst="rect">
            <a:avLst/>
          </a:prstGeom>
          <a:noFill/>
        </p:spPr>
        <p:txBody>
          <a:bodyPr wrap="none" rtlCol="0">
            <a:spAutoFit/>
          </a:bodyPr>
          <a:lstStyle/>
          <a:p>
            <a:pPr algn="ctr"/>
            <a:r>
              <a:rPr lang="en-US" b="1" dirty="0">
                <a:solidFill>
                  <a:srgbClr val="EF9D25"/>
                </a:solidFill>
              </a:rPr>
              <a:t>Customized User Access</a:t>
            </a:r>
          </a:p>
          <a:p>
            <a:pPr algn="ctr"/>
            <a:r>
              <a:rPr lang="en-US" b="1" dirty="0">
                <a:solidFill>
                  <a:srgbClr val="EF9D25"/>
                </a:solidFill>
              </a:rPr>
              <a:t>Security</a:t>
            </a:r>
          </a:p>
          <a:p>
            <a:pPr algn="ctr"/>
            <a:r>
              <a:rPr lang="en-US" b="1" dirty="0">
                <a:solidFill>
                  <a:srgbClr val="EF9D25"/>
                </a:solidFill>
              </a:rPr>
              <a:t>HIPAA Compliant</a:t>
            </a:r>
          </a:p>
          <a:p>
            <a:pPr algn="ctr"/>
            <a:endParaRPr lang="en-US" b="1" dirty="0">
              <a:solidFill>
                <a:srgbClr val="EF9D25"/>
              </a:solidFill>
            </a:endParaRPr>
          </a:p>
        </p:txBody>
      </p:sp>
      <p:sp>
        <p:nvSpPr>
          <p:cNvPr id="15" name="TextBox 14">
            <a:extLst>
              <a:ext uri="{FF2B5EF4-FFF2-40B4-BE49-F238E27FC236}">
                <a16:creationId xmlns:a16="http://schemas.microsoft.com/office/drawing/2014/main" id="{3B6D938B-990B-41B6-9913-D82BF89CCC51}"/>
              </a:ext>
            </a:extLst>
          </p:cNvPr>
          <p:cNvSpPr txBox="1"/>
          <p:nvPr/>
        </p:nvSpPr>
        <p:spPr>
          <a:xfrm>
            <a:off x="3307349" y="4822672"/>
            <a:ext cx="2497461" cy="1477328"/>
          </a:xfrm>
          <a:prstGeom prst="rect">
            <a:avLst/>
          </a:prstGeom>
          <a:noFill/>
        </p:spPr>
        <p:txBody>
          <a:bodyPr wrap="square" rtlCol="0">
            <a:spAutoFit/>
          </a:bodyPr>
          <a:lstStyle/>
          <a:p>
            <a:pPr algn="ctr"/>
            <a:r>
              <a:rPr lang="en-US" b="1" dirty="0">
                <a:solidFill>
                  <a:srgbClr val="EF9D25"/>
                </a:solidFill>
              </a:rPr>
              <a:t>Revenue Tracking</a:t>
            </a:r>
          </a:p>
          <a:p>
            <a:pPr algn="ctr"/>
            <a:r>
              <a:rPr lang="en-US" b="1" dirty="0">
                <a:solidFill>
                  <a:srgbClr val="EF9D25"/>
                </a:solidFill>
              </a:rPr>
              <a:t>Internal Collaboration</a:t>
            </a:r>
          </a:p>
          <a:p>
            <a:pPr algn="ctr"/>
            <a:endParaRPr lang="en-US" b="1" dirty="0">
              <a:solidFill>
                <a:srgbClr val="EF9D25"/>
              </a:solidFill>
            </a:endParaRPr>
          </a:p>
          <a:p>
            <a:pPr algn="ctr"/>
            <a:endParaRPr lang="en-US" b="1" dirty="0">
              <a:solidFill>
                <a:srgbClr val="EF9D25"/>
              </a:solidFill>
            </a:endParaRPr>
          </a:p>
          <a:p>
            <a:pPr algn="ctr"/>
            <a:endParaRPr lang="en-US" b="1" dirty="0">
              <a:solidFill>
                <a:srgbClr val="EF9D25"/>
              </a:solidFill>
            </a:endParaRPr>
          </a:p>
        </p:txBody>
      </p:sp>
    </p:spTree>
    <p:extLst>
      <p:ext uri="{BB962C8B-B14F-4D97-AF65-F5344CB8AC3E}">
        <p14:creationId xmlns:p14="http://schemas.microsoft.com/office/powerpoint/2010/main" val="288782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794" y="-1"/>
            <a:ext cx="9144001"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2"/>
            <a:ext cx="9144792"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5400" dirty="0"/>
              <a:t>SELF-FUNDED HEALTH PLAN CONSULTING SERVICES</a:t>
            </a:r>
          </a:p>
        </p:txBody>
      </p:sp>
    </p:spTree>
    <p:extLst>
      <p:ext uri="{BB962C8B-B14F-4D97-AF65-F5344CB8AC3E}">
        <p14:creationId xmlns:p14="http://schemas.microsoft.com/office/powerpoint/2010/main" val="253803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Self-Funded Health Plan Consulting</a:t>
            </a:r>
          </a:p>
        </p:txBody>
      </p:sp>
      <p:sp>
        <p:nvSpPr>
          <p:cNvPr id="3" name="Textplatzhalter 2"/>
          <p:cNvSpPr>
            <a:spLocks noGrp="1"/>
          </p:cNvSpPr>
          <p:nvPr>
            <p:ph type="body" sz="quarter" idx="13"/>
          </p:nvPr>
        </p:nvSpPr>
        <p:spPr/>
        <p:txBody>
          <a:bodyPr/>
          <a:lstStyle/>
          <a:p>
            <a:r>
              <a:rPr lang="en-US" dirty="0"/>
              <a:t>Flexible. Experienced. Results Oriented.</a:t>
            </a:r>
          </a:p>
        </p:txBody>
      </p:sp>
      <p:sp>
        <p:nvSpPr>
          <p:cNvPr id="43" name="_text"/>
          <p:cNvSpPr txBox="1">
            <a:spLocks/>
          </p:cNvSpPr>
          <p:nvPr/>
        </p:nvSpPr>
        <p:spPr bwMode="gray">
          <a:xfrm>
            <a:off x="5157650" y="1364835"/>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b="1" noProof="1">
                <a:solidFill>
                  <a:schemeClr val="accent1">
                    <a:lumMod val="50000"/>
                  </a:schemeClr>
                </a:solidFill>
              </a:rPr>
              <a:t>Alternative Risk Transfer Strategies</a:t>
            </a:r>
          </a:p>
        </p:txBody>
      </p:sp>
      <p:grpSp>
        <p:nvGrpSpPr>
          <p:cNvPr id="50" name="Gruppieren 49"/>
          <p:cNvGrpSpPr/>
          <p:nvPr/>
        </p:nvGrpSpPr>
        <p:grpSpPr>
          <a:xfrm>
            <a:off x="4516918" y="2019364"/>
            <a:ext cx="576899" cy="553255"/>
            <a:chOff x="10667338" y="2017049"/>
            <a:chExt cx="622211" cy="622211"/>
          </a:xfrm>
        </p:grpSpPr>
        <p:sp>
          <p:nvSpPr>
            <p:cNvPr id="52" name="Rechteck 51"/>
            <p:cNvSpPr/>
            <p:nvPr/>
          </p:nvSpPr>
          <p:spPr bwMode="auto">
            <a:xfrm>
              <a:off x="10667338" y="2017049"/>
              <a:ext cx="622211" cy="622211"/>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53" name="Group 18"/>
            <p:cNvGrpSpPr>
              <a:grpSpLocks noChangeAspect="1"/>
            </p:cNvGrpSpPr>
            <p:nvPr/>
          </p:nvGrpSpPr>
          <p:grpSpPr bwMode="auto">
            <a:xfrm>
              <a:off x="10765825" y="2141300"/>
              <a:ext cx="425236" cy="373708"/>
              <a:chOff x="2892" y="1806"/>
              <a:chExt cx="817" cy="718"/>
            </a:xfrm>
            <a:solidFill>
              <a:schemeClr val="bg1"/>
            </a:solidFill>
          </p:grpSpPr>
          <p:sp>
            <p:nvSpPr>
              <p:cNvPr id="55" name="Freeform 19"/>
              <p:cNvSpPr>
                <a:spLocks noEditPoints="1"/>
              </p:cNvSpPr>
              <p:nvPr/>
            </p:nvSpPr>
            <p:spPr bwMode="auto">
              <a:xfrm>
                <a:off x="2892" y="1806"/>
                <a:ext cx="817" cy="718"/>
              </a:xfrm>
              <a:custGeom>
                <a:avLst/>
                <a:gdLst>
                  <a:gd name="T0" fmla="*/ 325 w 346"/>
                  <a:gd name="T1" fmla="*/ 1 h 304"/>
                  <a:gd name="T2" fmla="*/ 22 w 346"/>
                  <a:gd name="T3" fmla="*/ 0 h 304"/>
                  <a:gd name="T4" fmla="*/ 0 w 346"/>
                  <a:gd name="T5" fmla="*/ 22 h 304"/>
                  <a:gd name="T6" fmla="*/ 0 w 346"/>
                  <a:gd name="T7" fmla="*/ 281 h 304"/>
                  <a:gd name="T8" fmla="*/ 21 w 346"/>
                  <a:gd name="T9" fmla="*/ 303 h 304"/>
                  <a:gd name="T10" fmla="*/ 324 w 346"/>
                  <a:gd name="T11" fmla="*/ 304 h 304"/>
                  <a:gd name="T12" fmla="*/ 346 w 346"/>
                  <a:gd name="T13" fmla="*/ 282 h 304"/>
                  <a:gd name="T14" fmla="*/ 346 w 346"/>
                  <a:gd name="T15" fmla="*/ 23 h 304"/>
                  <a:gd name="T16" fmla="*/ 325 w 346"/>
                  <a:gd name="T17" fmla="*/ 1 h 304"/>
                  <a:gd name="T18" fmla="*/ 329 w 346"/>
                  <a:gd name="T19" fmla="*/ 286 h 304"/>
                  <a:gd name="T20" fmla="*/ 17 w 346"/>
                  <a:gd name="T21" fmla="*/ 286 h 304"/>
                  <a:gd name="T22" fmla="*/ 17 w 346"/>
                  <a:gd name="T23" fmla="*/ 18 h 304"/>
                  <a:gd name="T24" fmla="*/ 329 w 346"/>
                  <a:gd name="T25" fmla="*/ 19 h 304"/>
                  <a:gd name="T26" fmla="*/ 329 w 346"/>
                  <a:gd name="T27"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04">
                    <a:moveTo>
                      <a:pt x="325" y="1"/>
                    </a:moveTo>
                    <a:cubicBezTo>
                      <a:pt x="22" y="0"/>
                      <a:pt x="22" y="0"/>
                      <a:pt x="22" y="0"/>
                    </a:cubicBezTo>
                    <a:cubicBezTo>
                      <a:pt x="10" y="0"/>
                      <a:pt x="0" y="10"/>
                      <a:pt x="0" y="22"/>
                    </a:cubicBezTo>
                    <a:cubicBezTo>
                      <a:pt x="0" y="281"/>
                      <a:pt x="0" y="281"/>
                      <a:pt x="0" y="281"/>
                    </a:cubicBezTo>
                    <a:cubicBezTo>
                      <a:pt x="0" y="293"/>
                      <a:pt x="9" y="303"/>
                      <a:pt x="21" y="303"/>
                    </a:cubicBezTo>
                    <a:cubicBezTo>
                      <a:pt x="324" y="304"/>
                      <a:pt x="324" y="304"/>
                      <a:pt x="324" y="304"/>
                    </a:cubicBezTo>
                    <a:cubicBezTo>
                      <a:pt x="336" y="304"/>
                      <a:pt x="346" y="294"/>
                      <a:pt x="346" y="282"/>
                    </a:cubicBezTo>
                    <a:cubicBezTo>
                      <a:pt x="346" y="23"/>
                      <a:pt x="346" y="23"/>
                      <a:pt x="346" y="23"/>
                    </a:cubicBezTo>
                    <a:cubicBezTo>
                      <a:pt x="346" y="11"/>
                      <a:pt x="336" y="1"/>
                      <a:pt x="325" y="1"/>
                    </a:cubicBezTo>
                    <a:close/>
                    <a:moveTo>
                      <a:pt x="329" y="286"/>
                    </a:moveTo>
                    <a:cubicBezTo>
                      <a:pt x="17" y="286"/>
                      <a:pt x="17" y="286"/>
                      <a:pt x="17" y="286"/>
                    </a:cubicBezTo>
                    <a:cubicBezTo>
                      <a:pt x="17" y="18"/>
                      <a:pt x="17" y="18"/>
                      <a:pt x="17" y="18"/>
                    </a:cubicBezTo>
                    <a:cubicBezTo>
                      <a:pt x="329" y="19"/>
                      <a:pt x="329" y="19"/>
                      <a:pt x="329" y="19"/>
                    </a:cubicBezTo>
                    <a:lnTo>
                      <a:pt x="329" y="2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0"/>
              <p:cNvSpPr>
                <a:spLocks noEditPoints="1"/>
              </p:cNvSpPr>
              <p:nvPr/>
            </p:nvSpPr>
            <p:spPr bwMode="auto">
              <a:xfrm>
                <a:off x="2991" y="1905"/>
                <a:ext cx="619" cy="522"/>
              </a:xfrm>
              <a:custGeom>
                <a:avLst/>
                <a:gdLst>
                  <a:gd name="T0" fmla="*/ 36 w 262"/>
                  <a:gd name="T1" fmla="*/ 167 h 221"/>
                  <a:gd name="T2" fmla="*/ 36 w 262"/>
                  <a:gd name="T3" fmla="*/ 130 h 221"/>
                  <a:gd name="T4" fmla="*/ 121 w 262"/>
                  <a:gd name="T5" fmla="*/ 35 h 221"/>
                  <a:gd name="T6" fmla="*/ 75 w 262"/>
                  <a:gd name="T7" fmla="*/ 48 h 221"/>
                  <a:gd name="T8" fmla="*/ 19 w 262"/>
                  <a:gd name="T9" fmla="*/ 111 h 221"/>
                  <a:gd name="T10" fmla="*/ 19 w 262"/>
                  <a:gd name="T11" fmla="*/ 186 h 221"/>
                  <a:gd name="T12" fmla="*/ 32 w 262"/>
                  <a:gd name="T13" fmla="*/ 200 h 221"/>
                  <a:gd name="T14" fmla="*/ 99 w 262"/>
                  <a:gd name="T15" fmla="*/ 200 h 221"/>
                  <a:gd name="T16" fmla="*/ 155 w 262"/>
                  <a:gd name="T17" fmla="*/ 137 h 221"/>
                  <a:gd name="T18" fmla="*/ 168 w 262"/>
                  <a:gd name="T19" fmla="*/ 86 h 221"/>
                  <a:gd name="T20" fmla="*/ 82 w 262"/>
                  <a:gd name="T21" fmla="*/ 181 h 221"/>
                  <a:gd name="T22" fmla="*/ 48 w 262"/>
                  <a:gd name="T23" fmla="*/ 181 h 221"/>
                  <a:gd name="T24" fmla="*/ 36 w 262"/>
                  <a:gd name="T25" fmla="*/ 167 h 221"/>
                  <a:gd name="T26" fmla="*/ 243 w 262"/>
                  <a:gd name="T27" fmla="*/ 109 h 221"/>
                  <a:gd name="T28" fmla="*/ 243 w 262"/>
                  <a:gd name="T29" fmla="*/ 34 h 221"/>
                  <a:gd name="T30" fmla="*/ 230 w 262"/>
                  <a:gd name="T31" fmla="*/ 20 h 221"/>
                  <a:gd name="T32" fmla="*/ 163 w 262"/>
                  <a:gd name="T33" fmla="*/ 20 h 221"/>
                  <a:gd name="T34" fmla="*/ 106 w 262"/>
                  <a:gd name="T35" fmla="*/ 83 h 221"/>
                  <a:gd name="T36" fmla="*/ 94 w 262"/>
                  <a:gd name="T37" fmla="*/ 134 h 221"/>
                  <a:gd name="T38" fmla="*/ 180 w 262"/>
                  <a:gd name="T39" fmla="*/ 39 h 221"/>
                  <a:gd name="T40" fmla="*/ 213 w 262"/>
                  <a:gd name="T41" fmla="*/ 39 h 221"/>
                  <a:gd name="T42" fmla="*/ 226 w 262"/>
                  <a:gd name="T43" fmla="*/ 53 h 221"/>
                  <a:gd name="T44" fmla="*/ 226 w 262"/>
                  <a:gd name="T45" fmla="*/ 91 h 221"/>
                  <a:gd name="T46" fmla="*/ 141 w 262"/>
                  <a:gd name="T47" fmla="*/ 185 h 221"/>
                  <a:gd name="T48" fmla="*/ 187 w 262"/>
                  <a:gd name="T49" fmla="*/ 172 h 221"/>
                  <a:gd name="T50" fmla="*/ 243 w 262"/>
                  <a:gd name="T51" fmla="*/ 10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21">
                    <a:moveTo>
                      <a:pt x="36" y="167"/>
                    </a:moveTo>
                    <a:cubicBezTo>
                      <a:pt x="26" y="157"/>
                      <a:pt x="26" y="140"/>
                      <a:pt x="36" y="130"/>
                    </a:cubicBezTo>
                    <a:cubicBezTo>
                      <a:pt x="121" y="35"/>
                      <a:pt x="121" y="35"/>
                      <a:pt x="121" y="35"/>
                    </a:cubicBezTo>
                    <a:cubicBezTo>
                      <a:pt x="105" y="30"/>
                      <a:pt x="88" y="34"/>
                      <a:pt x="75" y="48"/>
                    </a:cubicBezTo>
                    <a:cubicBezTo>
                      <a:pt x="19" y="111"/>
                      <a:pt x="19" y="111"/>
                      <a:pt x="19" y="111"/>
                    </a:cubicBezTo>
                    <a:cubicBezTo>
                      <a:pt x="0" y="132"/>
                      <a:pt x="0" y="165"/>
                      <a:pt x="19" y="186"/>
                    </a:cubicBezTo>
                    <a:cubicBezTo>
                      <a:pt x="32" y="200"/>
                      <a:pt x="32" y="200"/>
                      <a:pt x="32" y="200"/>
                    </a:cubicBezTo>
                    <a:cubicBezTo>
                      <a:pt x="50" y="221"/>
                      <a:pt x="80" y="221"/>
                      <a:pt x="99" y="200"/>
                    </a:cubicBezTo>
                    <a:cubicBezTo>
                      <a:pt x="155" y="137"/>
                      <a:pt x="155" y="137"/>
                      <a:pt x="155" y="137"/>
                    </a:cubicBezTo>
                    <a:cubicBezTo>
                      <a:pt x="168" y="123"/>
                      <a:pt x="172" y="104"/>
                      <a:pt x="168" y="86"/>
                    </a:cubicBezTo>
                    <a:cubicBezTo>
                      <a:pt x="82" y="181"/>
                      <a:pt x="82" y="181"/>
                      <a:pt x="82" y="181"/>
                    </a:cubicBezTo>
                    <a:cubicBezTo>
                      <a:pt x="73" y="191"/>
                      <a:pt x="58" y="191"/>
                      <a:pt x="48" y="181"/>
                    </a:cubicBezTo>
                    <a:lnTo>
                      <a:pt x="36" y="167"/>
                    </a:lnTo>
                    <a:close/>
                    <a:moveTo>
                      <a:pt x="243" y="109"/>
                    </a:moveTo>
                    <a:cubicBezTo>
                      <a:pt x="262" y="89"/>
                      <a:pt x="262" y="55"/>
                      <a:pt x="243" y="34"/>
                    </a:cubicBezTo>
                    <a:cubicBezTo>
                      <a:pt x="230" y="20"/>
                      <a:pt x="230" y="20"/>
                      <a:pt x="230" y="20"/>
                    </a:cubicBezTo>
                    <a:cubicBezTo>
                      <a:pt x="212" y="0"/>
                      <a:pt x="181" y="0"/>
                      <a:pt x="163" y="20"/>
                    </a:cubicBezTo>
                    <a:cubicBezTo>
                      <a:pt x="106" y="83"/>
                      <a:pt x="106" y="83"/>
                      <a:pt x="106" y="83"/>
                    </a:cubicBezTo>
                    <a:cubicBezTo>
                      <a:pt x="94" y="97"/>
                      <a:pt x="90" y="116"/>
                      <a:pt x="94" y="134"/>
                    </a:cubicBezTo>
                    <a:cubicBezTo>
                      <a:pt x="180" y="39"/>
                      <a:pt x="180" y="39"/>
                      <a:pt x="180" y="39"/>
                    </a:cubicBezTo>
                    <a:cubicBezTo>
                      <a:pt x="189" y="29"/>
                      <a:pt x="204" y="29"/>
                      <a:pt x="213" y="39"/>
                    </a:cubicBezTo>
                    <a:cubicBezTo>
                      <a:pt x="226" y="53"/>
                      <a:pt x="226" y="53"/>
                      <a:pt x="226" y="53"/>
                    </a:cubicBezTo>
                    <a:cubicBezTo>
                      <a:pt x="235" y="64"/>
                      <a:pt x="235" y="80"/>
                      <a:pt x="226" y="91"/>
                    </a:cubicBezTo>
                    <a:cubicBezTo>
                      <a:pt x="141" y="185"/>
                      <a:pt x="141" y="185"/>
                      <a:pt x="141" y="185"/>
                    </a:cubicBezTo>
                    <a:cubicBezTo>
                      <a:pt x="157" y="190"/>
                      <a:pt x="174" y="186"/>
                      <a:pt x="187" y="172"/>
                    </a:cubicBezTo>
                    <a:lnTo>
                      <a:pt x="243" y="10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63" name="Inhaltsplatzhalter 7"/>
          <p:cNvSpPr txBox="1">
            <a:spLocks/>
          </p:cNvSpPr>
          <p:nvPr/>
        </p:nvSpPr>
        <p:spPr>
          <a:xfrm>
            <a:off x="243074" y="1307236"/>
            <a:ext cx="3989224" cy="1971961"/>
          </a:xfrm>
          <a:prstGeom prst="rect">
            <a:avLst/>
          </a:prstGeom>
        </p:spPr>
        <p:txBody>
          <a:bodyPr lIns="0"/>
          <a:lstStyle>
            <a:lvl1pPr marL="176213"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Strategic Benefit Resources can be your back-office self-funded health plan expert.  We can manage the entire process or just pieces of the process.  Whether it is managing the self-funded health plan vendor selection process (i.e. TPA, pharmacy benefit manager, provider network, wellness/disease management vendor), plan design consulting services or actuarial and underwriting support, the Strategic Benefit Resources team has the expertise to help you.</a:t>
            </a:r>
          </a:p>
        </p:txBody>
      </p:sp>
      <p:sp>
        <p:nvSpPr>
          <p:cNvPr id="39" name="_text"/>
          <p:cNvSpPr txBox="1">
            <a:spLocks/>
          </p:cNvSpPr>
          <p:nvPr/>
        </p:nvSpPr>
        <p:spPr bwMode="gray">
          <a:xfrm>
            <a:off x="5159306" y="2060444"/>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Third Party Administrator Evaluation, Selection and Implementation</a:t>
            </a:r>
          </a:p>
        </p:txBody>
      </p:sp>
      <p:sp>
        <p:nvSpPr>
          <p:cNvPr id="60" name="_text"/>
          <p:cNvSpPr txBox="1">
            <a:spLocks/>
          </p:cNvSpPr>
          <p:nvPr/>
        </p:nvSpPr>
        <p:spPr bwMode="gray">
          <a:xfrm>
            <a:off x="5155784" y="2749240"/>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Provider Network Evaluation, Selection and Implementation </a:t>
            </a:r>
          </a:p>
        </p:txBody>
      </p:sp>
      <p:sp>
        <p:nvSpPr>
          <p:cNvPr id="69" name="_text"/>
          <p:cNvSpPr txBox="1">
            <a:spLocks/>
          </p:cNvSpPr>
          <p:nvPr/>
        </p:nvSpPr>
        <p:spPr bwMode="gray">
          <a:xfrm>
            <a:off x="5159306" y="3456945"/>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10000"/>
              </a:lnSpc>
              <a:spcAft>
                <a:spcPts val="1000"/>
              </a:spcAft>
              <a:buClr>
                <a:srgbClr val="AFAFAF"/>
              </a:buClr>
            </a:pPr>
            <a:r>
              <a:rPr lang="en-US" sz="1400" noProof="1"/>
              <a:t>Plan Design Consulting</a:t>
            </a:r>
          </a:p>
        </p:txBody>
      </p:sp>
      <p:sp>
        <p:nvSpPr>
          <p:cNvPr id="76" name="_text"/>
          <p:cNvSpPr txBox="1">
            <a:spLocks/>
          </p:cNvSpPr>
          <p:nvPr/>
        </p:nvSpPr>
        <p:spPr bwMode="gray">
          <a:xfrm>
            <a:off x="5159306" y="4172024"/>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Financial Underwriting and Premium Equivalent Rate Development including employer/employee cost sharing strategies</a:t>
            </a:r>
          </a:p>
        </p:txBody>
      </p:sp>
      <p:sp>
        <p:nvSpPr>
          <p:cNvPr id="82" name="_text"/>
          <p:cNvSpPr txBox="1">
            <a:spLocks/>
          </p:cNvSpPr>
          <p:nvPr/>
        </p:nvSpPr>
        <p:spPr bwMode="gray">
          <a:xfrm>
            <a:off x="5153919" y="4867786"/>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10000"/>
              </a:lnSpc>
              <a:spcAft>
                <a:spcPts val="1000"/>
              </a:spcAft>
              <a:buClr>
                <a:srgbClr val="AFAFAF"/>
              </a:buClr>
            </a:pPr>
            <a:r>
              <a:rPr lang="en-US" sz="1400" noProof="1"/>
              <a:t>Financial Reporting and Claims Modeling</a:t>
            </a:r>
          </a:p>
        </p:txBody>
      </p:sp>
      <p:sp>
        <p:nvSpPr>
          <p:cNvPr id="92" name="_text"/>
          <p:cNvSpPr txBox="1">
            <a:spLocks/>
          </p:cNvSpPr>
          <p:nvPr/>
        </p:nvSpPr>
        <p:spPr bwMode="gray">
          <a:xfrm>
            <a:off x="5159306" y="5577251"/>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10000"/>
              </a:lnSpc>
              <a:spcAft>
                <a:spcPts val="1000"/>
              </a:spcAft>
              <a:buClr>
                <a:srgbClr val="AFAFAF"/>
              </a:buClr>
            </a:pPr>
            <a:r>
              <a:rPr lang="en-US" sz="1400" noProof="1"/>
              <a:t>Plan document review and compliance</a:t>
            </a:r>
          </a:p>
        </p:txBody>
      </p:sp>
      <p:grpSp>
        <p:nvGrpSpPr>
          <p:cNvPr id="93" name="Gruppieren 44"/>
          <p:cNvGrpSpPr/>
          <p:nvPr/>
        </p:nvGrpSpPr>
        <p:grpSpPr>
          <a:xfrm>
            <a:off x="4520112" y="4119999"/>
            <a:ext cx="580006" cy="572340"/>
            <a:chOff x="4889947" y="1801860"/>
            <a:chExt cx="622211" cy="622211"/>
          </a:xfrm>
        </p:grpSpPr>
        <p:sp>
          <p:nvSpPr>
            <p:cNvPr id="94" name="Rechteck 45"/>
            <p:cNvSpPr/>
            <p:nvPr/>
          </p:nvSpPr>
          <p:spPr bwMode="auto">
            <a:xfrm>
              <a:off x="4889947" y="1801860"/>
              <a:ext cx="622211" cy="622211"/>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95" name="Group 5"/>
            <p:cNvGrpSpPr>
              <a:grpSpLocks noChangeAspect="1"/>
            </p:cNvGrpSpPr>
            <p:nvPr/>
          </p:nvGrpSpPr>
          <p:grpSpPr bwMode="auto">
            <a:xfrm>
              <a:off x="4988435" y="1926304"/>
              <a:ext cx="425236" cy="373708"/>
              <a:chOff x="2616" y="1579"/>
              <a:chExt cx="817" cy="718"/>
            </a:xfrm>
            <a:solidFill>
              <a:schemeClr val="bg1"/>
            </a:solidFill>
          </p:grpSpPr>
          <p:sp>
            <p:nvSpPr>
              <p:cNvPr id="96" name="Freeform 6"/>
              <p:cNvSpPr>
                <a:spLocks noEditPoints="1"/>
              </p:cNvSpPr>
              <p:nvPr/>
            </p:nvSpPr>
            <p:spPr bwMode="auto">
              <a:xfrm>
                <a:off x="2616" y="1579"/>
                <a:ext cx="817" cy="718"/>
              </a:xfrm>
              <a:custGeom>
                <a:avLst/>
                <a:gdLst>
                  <a:gd name="T0" fmla="*/ 325 w 346"/>
                  <a:gd name="T1" fmla="*/ 1 h 304"/>
                  <a:gd name="T2" fmla="*/ 22 w 346"/>
                  <a:gd name="T3" fmla="*/ 0 h 304"/>
                  <a:gd name="T4" fmla="*/ 0 w 346"/>
                  <a:gd name="T5" fmla="*/ 22 h 304"/>
                  <a:gd name="T6" fmla="*/ 0 w 346"/>
                  <a:gd name="T7" fmla="*/ 281 h 304"/>
                  <a:gd name="T8" fmla="*/ 21 w 346"/>
                  <a:gd name="T9" fmla="*/ 303 h 304"/>
                  <a:gd name="T10" fmla="*/ 324 w 346"/>
                  <a:gd name="T11" fmla="*/ 304 h 304"/>
                  <a:gd name="T12" fmla="*/ 346 w 346"/>
                  <a:gd name="T13" fmla="*/ 282 h 304"/>
                  <a:gd name="T14" fmla="*/ 346 w 346"/>
                  <a:gd name="T15" fmla="*/ 23 h 304"/>
                  <a:gd name="T16" fmla="*/ 325 w 346"/>
                  <a:gd name="T17" fmla="*/ 1 h 304"/>
                  <a:gd name="T18" fmla="*/ 329 w 346"/>
                  <a:gd name="T19" fmla="*/ 286 h 304"/>
                  <a:gd name="T20" fmla="*/ 17 w 346"/>
                  <a:gd name="T21" fmla="*/ 286 h 304"/>
                  <a:gd name="T22" fmla="*/ 17 w 346"/>
                  <a:gd name="T23" fmla="*/ 18 h 304"/>
                  <a:gd name="T24" fmla="*/ 329 w 346"/>
                  <a:gd name="T25" fmla="*/ 19 h 304"/>
                  <a:gd name="T26" fmla="*/ 329 w 346"/>
                  <a:gd name="T27"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04">
                    <a:moveTo>
                      <a:pt x="325" y="1"/>
                    </a:moveTo>
                    <a:cubicBezTo>
                      <a:pt x="22" y="0"/>
                      <a:pt x="22" y="0"/>
                      <a:pt x="22" y="0"/>
                    </a:cubicBezTo>
                    <a:cubicBezTo>
                      <a:pt x="10" y="0"/>
                      <a:pt x="0" y="10"/>
                      <a:pt x="0" y="22"/>
                    </a:cubicBezTo>
                    <a:cubicBezTo>
                      <a:pt x="0" y="281"/>
                      <a:pt x="0" y="281"/>
                      <a:pt x="0" y="281"/>
                    </a:cubicBezTo>
                    <a:cubicBezTo>
                      <a:pt x="0" y="293"/>
                      <a:pt x="9" y="303"/>
                      <a:pt x="21" y="303"/>
                    </a:cubicBezTo>
                    <a:cubicBezTo>
                      <a:pt x="324" y="304"/>
                      <a:pt x="324" y="304"/>
                      <a:pt x="324" y="304"/>
                    </a:cubicBezTo>
                    <a:cubicBezTo>
                      <a:pt x="336" y="304"/>
                      <a:pt x="346" y="294"/>
                      <a:pt x="346" y="282"/>
                    </a:cubicBezTo>
                    <a:cubicBezTo>
                      <a:pt x="346" y="23"/>
                      <a:pt x="346" y="23"/>
                      <a:pt x="346" y="23"/>
                    </a:cubicBezTo>
                    <a:cubicBezTo>
                      <a:pt x="346" y="11"/>
                      <a:pt x="336" y="1"/>
                      <a:pt x="325" y="1"/>
                    </a:cubicBezTo>
                    <a:close/>
                    <a:moveTo>
                      <a:pt x="329" y="286"/>
                    </a:moveTo>
                    <a:cubicBezTo>
                      <a:pt x="17" y="286"/>
                      <a:pt x="17" y="286"/>
                      <a:pt x="17" y="286"/>
                    </a:cubicBezTo>
                    <a:cubicBezTo>
                      <a:pt x="17" y="18"/>
                      <a:pt x="17" y="18"/>
                      <a:pt x="17" y="18"/>
                    </a:cubicBezTo>
                    <a:cubicBezTo>
                      <a:pt x="329" y="19"/>
                      <a:pt x="329" y="19"/>
                      <a:pt x="329" y="19"/>
                    </a:cubicBezTo>
                    <a:lnTo>
                      <a:pt x="329" y="2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7"/>
              <p:cNvSpPr>
                <a:spLocks noEditPoints="1"/>
              </p:cNvSpPr>
              <p:nvPr/>
            </p:nvSpPr>
            <p:spPr bwMode="auto">
              <a:xfrm>
                <a:off x="2767" y="1683"/>
                <a:ext cx="513" cy="513"/>
              </a:xfrm>
              <a:custGeom>
                <a:avLst/>
                <a:gdLst>
                  <a:gd name="T0" fmla="*/ 109 w 217"/>
                  <a:gd name="T1" fmla="*/ 217 h 217"/>
                  <a:gd name="T2" fmla="*/ 195 w 217"/>
                  <a:gd name="T3" fmla="*/ 174 h 217"/>
                  <a:gd name="T4" fmla="*/ 109 w 217"/>
                  <a:gd name="T5" fmla="*/ 108 h 217"/>
                  <a:gd name="T6" fmla="*/ 109 w 217"/>
                  <a:gd name="T7" fmla="*/ 0 h 217"/>
                  <a:gd name="T8" fmla="*/ 0 w 217"/>
                  <a:gd name="T9" fmla="*/ 108 h 217"/>
                  <a:gd name="T10" fmla="*/ 109 w 217"/>
                  <a:gd name="T11" fmla="*/ 217 h 217"/>
                  <a:gd name="T12" fmla="*/ 95 w 217"/>
                  <a:gd name="T13" fmla="*/ 14 h 217"/>
                  <a:gd name="T14" fmla="*/ 95 w 217"/>
                  <a:gd name="T15" fmla="*/ 108 h 217"/>
                  <a:gd name="T16" fmla="*/ 101 w 217"/>
                  <a:gd name="T17" fmla="*/ 119 h 217"/>
                  <a:gd name="T18" fmla="*/ 175 w 217"/>
                  <a:gd name="T19" fmla="*/ 176 h 217"/>
                  <a:gd name="T20" fmla="*/ 109 w 217"/>
                  <a:gd name="T21" fmla="*/ 203 h 217"/>
                  <a:gd name="T22" fmla="*/ 14 w 217"/>
                  <a:gd name="T23" fmla="*/ 108 h 217"/>
                  <a:gd name="T24" fmla="*/ 95 w 217"/>
                  <a:gd name="T25" fmla="*/ 14 h 217"/>
                  <a:gd name="T26" fmla="*/ 128 w 217"/>
                  <a:gd name="T27" fmla="*/ 1 h 217"/>
                  <a:gd name="T28" fmla="*/ 128 w 217"/>
                  <a:gd name="T29" fmla="*/ 98 h 217"/>
                  <a:gd name="T30" fmla="*/ 205 w 217"/>
                  <a:gd name="T31" fmla="*/ 158 h 217"/>
                  <a:gd name="T32" fmla="*/ 217 w 217"/>
                  <a:gd name="T33" fmla="*/ 108 h 217"/>
                  <a:gd name="T34" fmla="*/ 128 w 217"/>
                  <a:gd name="T35"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7">
                    <a:moveTo>
                      <a:pt x="109" y="217"/>
                    </a:moveTo>
                    <a:cubicBezTo>
                      <a:pt x="144" y="217"/>
                      <a:pt x="175" y="200"/>
                      <a:pt x="195" y="174"/>
                    </a:cubicBezTo>
                    <a:cubicBezTo>
                      <a:pt x="109" y="108"/>
                      <a:pt x="109" y="108"/>
                      <a:pt x="109" y="108"/>
                    </a:cubicBezTo>
                    <a:cubicBezTo>
                      <a:pt x="109" y="0"/>
                      <a:pt x="109" y="0"/>
                      <a:pt x="109" y="0"/>
                    </a:cubicBezTo>
                    <a:cubicBezTo>
                      <a:pt x="49" y="0"/>
                      <a:pt x="0" y="48"/>
                      <a:pt x="0" y="108"/>
                    </a:cubicBezTo>
                    <a:cubicBezTo>
                      <a:pt x="0" y="168"/>
                      <a:pt x="49" y="217"/>
                      <a:pt x="109" y="217"/>
                    </a:cubicBezTo>
                    <a:close/>
                    <a:moveTo>
                      <a:pt x="95" y="14"/>
                    </a:moveTo>
                    <a:cubicBezTo>
                      <a:pt x="95" y="108"/>
                      <a:pt x="95" y="108"/>
                      <a:pt x="95" y="108"/>
                    </a:cubicBezTo>
                    <a:cubicBezTo>
                      <a:pt x="95" y="112"/>
                      <a:pt x="97" y="116"/>
                      <a:pt x="101" y="119"/>
                    </a:cubicBezTo>
                    <a:cubicBezTo>
                      <a:pt x="175" y="176"/>
                      <a:pt x="175" y="176"/>
                      <a:pt x="175" y="176"/>
                    </a:cubicBezTo>
                    <a:cubicBezTo>
                      <a:pt x="157" y="193"/>
                      <a:pt x="134" y="203"/>
                      <a:pt x="109" y="203"/>
                    </a:cubicBezTo>
                    <a:cubicBezTo>
                      <a:pt x="57" y="203"/>
                      <a:pt x="14" y="160"/>
                      <a:pt x="14" y="108"/>
                    </a:cubicBezTo>
                    <a:cubicBezTo>
                      <a:pt x="14" y="60"/>
                      <a:pt x="49" y="21"/>
                      <a:pt x="95" y="14"/>
                    </a:cubicBezTo>
                    <a:close/>
                    <a:moveTo>
                      <a:pt x="128" y="1"/>
                    </a:moveTo>
                    <a:cubicBezTo>
                      <a:pt x="128" y="98"/>
                      <a:pt x="128" y="98"/>
                      <a:pt x="128" y="98"/>
                    </a:cubicBezTo>
                    <a:cubicBezTo>
                      <a:pt x="205" y="158"/>
                      <a:pt x="205" y="158"/>
                      <a:pt x="205" y="158"/>
                    </a:cubicBezTo>
                    <a:cubicBezTo>
                      <a:pt x="213" y="143"/>
                      <a:pt x="217" y="126"/>
                      <a:pt x="217" y="108"/>
                    </a:cubicBezTo>
                    <a:cubicBezTo>
                      <a:pt x="217" y="55"/>
                      <a:pt x="179" y="10"/>
                      <a:pt x="128"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98" name="Gruppieren 35"/>
          <p:cNvGrpSpPr/>
          <p:nvPr/>
        </p:nvGrpSpPr>
        <p:grpSpPr>
          <a:xfrm>
            <a:off x="4510617" y="1307235"/>
            <a:ext cx="583200" cy="583200"/>
            <a:chOff x="1570285" y="1541577"/>
            <a:chExt cx="583200" cy="583200"/>
          </a:xfrm>
        </p:grpSpPr>
        <p:sp>
          <p:nvSpPr>
            <p:cNvPr id="99" name="Rechteck 178"/>
            <p:cNvSpPr/>
            <p:nvPr/>
          </p:nvSpPr>
          <p:spPr bwMode="auto">
            <a:xfrm>
              <a:off x="1570285" y="1541577"/>
              <a:ext cx="583200" cy="583200"/>
            </a:xfrm>
            <a:prstGeom prst="rect">
              <a:avLst/>
            </a:prstGeom>
            <a:solidFill>
              <a:schemeClr val="accent1"/>
            </a:solidFill>
            <a:ln w="2857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Freeform 48"/>
            <p:cNvSpPr>
              <a:spLocks noEditPoints="1"/>
            </p:cNvSpPr>
            <p:nvPr/>
          </p:nvSpPr>
          <p:spPr bwMode="auto">
            <a:xfrm>
              <a:off x="1656580" y="1627872"/>
              <a:ext cx="410609" cy="410610"/>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146 w 146"/>
                <a:gd name="T11" fmla="*/ 73 h 146"/>
                <a:gd name="T12" fmla="*/ 73 w 146"/>
                <a:gd name="T13" fmla="*/ 0 h 146"/>
                <a:gd name="T14" fmla="*/ 0 w 146"/>
                <a:gd name="T15" fmla="*/ 73 h 146"/>
                <a:gd name="T16" fmla="*/ 73 w 146"/>
                <a:gd name="T17" fmla="*/ 146 h 146"/>
                <a:gd name="T18" fmla="*/ 146 w 146"/>
                <a:gd name="T19" fmla="*/ 73 h 146"/>
                <a:gd name="T20" fmla="*/ 116 w 146"/>
                <a:gd name="T21" fmla="*/ 73 h 146"/>
                <a:gd name="T22" fmla="*/ 73 w 146"/>
                <a:gd name="T23" fmla="*/ 0 h 146"/>
                <a:gd name="T24" fmla="*/ 31 w 146"/>
                <a:gd name="T25" fmla="*/ 73 h 146"/>
                <a:gd name="T26" fmla="*/ 73 w 146"/>
                <a:gd name="T27" fmla="*/ 146 h 146"/>
                <a:gd name="T28" fmla="*/ 116 w 146"/>
                <a:gd name="T29" fmla="*/ 73 h 146"/>
                <a:gd name="T30" fmla="*/ 146 w 146"/>
                <a:gd name="T31" fmla="*/ 73 h 146"/>
                <a:gd name="T32" fmla="*/ 0 w 146"/>
                <a:gd name="T33" fmla="*/ 73 h 146"/>
                <a:gd name="T34" fmla="*/ 136 w 146"/>
                <a:gd name="T35" fmla="*/ 36 h 146"/>
                <a:gd name="T36" fmla="*/ 10 w 146"/>
                <a:gd name="T37" fmla="*/ 36 h 146"/>
                <a:gd name="T38" fmla="*/ 10 w 146"/>
                <a:gd name="T39" fmla="*/ 110 h 146"/>
                <a:gd name="T40" fmla="*/ 136 w 146"/>
                <a:gd name="T41" fmla="*/ 110 h 146"/>
                <a:gd name="T42" fmla="*/ 73 w 146"/>
                <a:gd name="T43" fmla="*/ 0 h 146"/>
                <a:gd name="T44" fmla="*/ 73 w 146"/>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46">
                  <a:moveTo>
                    <a:pt x="73" y="146"/>
                  </a:moveTo>
                  <a:cubicBezTo>
                    <a:pt x="33" y="146"/>
                    <a:pt x="0" y="113"/>
                    <a:pt x="0" y="73"/>
                  </a:cubicBezTo>
                  <a:cubicBezTo>
                    <a:pt x="0" y="33"/>
                    <a:pt x="33" y="0"/>
                    <a:pt x="73" y="0"/>
                  </a:cubicBezTo>
                  <a:cubicBezTo>
                    <a:pt x="114" y="0"/>
                    <a:pt x="146" y="33"/>
                    <a:pt x="146" y="73"/>
                  </a:cubicBezTo>
                  <a:cubicBezTo>
                    <a:pt x="146" y="113"/>
                    <a:pt x="114" y="146"/>
                    <a:pt x="73" y="146"/>
                  </a:cubicBezTo>
                  <a:close/>
                  <a:moveTo>
                    <a:pt x="146" y="73"/>
                  </a:moveTo>
                  <a:cubicBezTo>
                    <a:pt x="146" y="33"/>
                    <a:pt x="114" y="0"/>
                    <a:pt x="73" y="0"/>
                  </a:cubicBezTo>
                  <a:cubicBezTo>
                    <a:pt x="33" y="0"/>
                    <a:pt x="0" y="33"/>
                    <a:pt x="0" y="73"/>
                  </a:cubicBezTo>
                  <a:cubicBezTo>
                    <a:pt x="0" y="113"/>
                    <a:pt x="33" y="146"/>
                    <a:pt x="73" y="146"/>
                  </a:cubicBezTo>
                  <a:cubicBezTo>
                    <a:pt x="114" y="146"/>
                    <a:pt x="146" y="113"/>
                    <a:pt x="146" y="73"/>
                  </a:cubicBezTo>
                  <a:close/>
                  <a:moveTo>
                    <a:pt x="116" y="73"/>
                  </a:moveTo>
                  <a:cubicBezTo>
                    <a:pt x="116" y="33"/>
                    <a:pt x="97" y="0"/>
                    <a:pt x="73" y="0"/>
                  </a:cubicBezTo>
                  <a:cubicBezTo>
                    <a:pt x="50" y="0"/>
                    <a:pt x="31" y="33"/>
                    <a:pt x="31" y="73"/>
                  </a:cubicBezTo>
                  <a:cubicBezTo>
                    <a:pt x="31" y="113"/>
                    <a:pt x="50" y="146"/>
                    <a:pt x="73" y="146"/>
                  </a:cubicBezTo>
                  <a:cubicBezTo>
                    <a:pt x="97" y="146"/>
                    <a:pt x="116" y="113"/>
                    <a:pt x="116" y="73"/>
                  </a:cubicBezTo>
                  <a:close/>
                  <a:moveTo>
                    <a:pt x="146" y="73"/>
                  </a:moveTo>
                  <a:cubicBezTo>
                    <a:pt x="0" y="73"/>
                    <a:pt x="0" y="73"/>
                    <a:pt x="0" y="73"/>
                  </a:cubicBezTo>
                  <a:moveTo>
                    <a:pt x="136" y="36"/>
                  </a:moveTo>
                  <a:cubicBezTo>
                    <a:pt x="10" y="36"/>
                    <a:pt x="10" y="36"/>
                    <a:pt x="10" y="36"/>
                  </a:cubicBezTo>
                  <a:moveTo>
                    <a:pt x="10" y="110"/>
                  </a:moveTo>
                  <a:cubicBezTo>
                    <a:pt x="136" y="110"/>
                    <a:pt x="136" y="110"/>
                    <a:pt x="136" y="110"/>
                  </a:cubicBezTo>
                  <a:moveTo>
                    <a:pt x="73" y="0"/>
                  </a:moveTo>
                  <a:cubicBezTo>
                    <a:pt x="73" y="146"/>
                    <a:pt x="73" y="146"/>
                    <a:pt x="73" y="146"/>
                  </a:cubicBezTo>
                </a:path>
              </a:pathLst>
            </a:custGeom>
            <a:noFill/>
            <a:ln w="28575">
              <a:solidFill>
                <a:schemeClr val="bg1"/>
              </a:solidFill>
              <a:round/>
              <a:headEnd/>
              <a:tailEnd/>
            </a:ln>
            <a:effectLst>
              <a:outerShdw blurRad="76200" dist="25400" dir="2700000" algn="ctr" rotWithShape="0">
                <a:srgbClr val="000000">
                  <a:alpha val="2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01" name="Gruppieren 5"/>
          <p:cNvGrpSpPr/>
          <p:nvPr/>
        </p:nvGrpSpPr>
        <p:grpSpPr>
          <a:xfrm>
            <a:off x="4516918" y="4812991"/>
            <a:ext cx="583200" cy="583200"/>
            <a:chOff x="307351" y="1541577"/>
            <a:chExt cx="583200" cy="583200"/>
          </a:xfrm>
        </p:grpSpPr>
        <p:sp>
          <p:nvSpPr>
            <p:cNvPr id="102" name="Rechteck 172"/>
            <p:cNvSpPr/>
            <p:nvPr/>
          </p:nvSpPr>
          <p:spPr bwMode="auto">
            <a:xfrm>
              <a:off x="307351" y="1541577"/>
              <a:ext cx="583200" cy="583200"/>
            </a:xfrm>
            <a:prstGeom prst="rect">
              <a:avLst/>
            </a:prstGeom>
            <a:solidFill>
              <a:schemeClr val="accent1"/>
            </a:solidFill>
            <a:ln w="9525">
              <a:noFill/>
              <a:round/>
              <a:headEnd/>
              <a:tailEnd/>
            </a:ln>
            <a:effectLst>
              <a:outerShdw blurRad="76200" dist="25400" dir="2700000" algn="ctr" rotWithShape="0">
                <a:srgbClr val="000000">
                  <a:alpha val="2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Freeform 21"/>
            <p:cNvSpPr>
              <a:spLocks noEditPoints="1"/>
            </p:cNvSpPr>
            <p:nvPr/>
          </p:nvSpPr>
          <p:spPr bwMode="auto">
            <a:xfrm>
              <a:off x="412524" y="1651031"/>
              <a:ext cx="372853" cy="364293"/>
            </a:xfrm>
            <a:custGeom>
              <a:avLst/>
              <a:gdLst>
                <a:gd name="T0" fmla="*/ 42 w 392"/>
                <a:gd name="T1" fmla="*/ 232 h 383"/>
                <a:gd name="T2" fmla="*/ 120 w 392"/>
                <a:gd name="T3" fmla="*/ 232 h 383"/>
                <a:gd name="T4" fmla="*/ 120 w 392"/>
                <a:gd name="T5" fmla="*/ 383 h 383"/>
                <a:gd name="T6" fmla="*/ 42 w 392"/>
                <a:gd name="T7" fmla="*/ 383 h 383"/>
                <a:gd name="T8" fmla="*/ 42 w 392"/>
                <a:gd name="T9" fmla="*/ 232 h 383"/>
                <a:gd name="T10" fmla="*/ 42 w 392"/>
                <a:gd name="T11" fmla="*/ 232 h 383"/>
                <a:gd name="T12" fmla="*/ 158 w 392"/>
                <a:gd name="T13" fmla="*/ 116 h 383"/>
                <a:gd name="T14" fmla="*/ 158 w 392"/>
                <a:gd name="T15" fmla="*/ 383 h 383"/>
                <a:gd name="T16" fmla="*/ 236 w 392"/>
                <a:gd name="T17" fmla="*/ 383 h 383"/>
                <a:gd name="T18" fmla="*/ 236 w 392"/>
                <a:gd name="T19" fmla="*/ 116 h 383"/>
                <a:gd name="T20" fmla="*/ 158 w 392"/>
                <a:gd name="T21" fmla="*/ 116 h 383"/>
                <a:gd name="T22" fmla="*/ 158 w 392"/>
                <a:gd name="T23" fmla="*/ 116 h 383"/>
                <a:gd name="T24" fmla="*/ 274 w 392"/>
                <a:gd name="T25" fmla="*/ 0 h 383"/>
                <a:gd name="T26" fmla="*/ 274 w 392"/>
                <a:gd name="T27" fmla="*/ 383 h 383"/>
                <a:gd name="T28" fmla="*/ 349 w 392"/>
                <a:gd name="T29" fmla="*/ 383 h 383"/>
                <a:gd name="T30" fmla="*/ 349 w 392"/>
                <a:gd name="T31" fmla="*/ 0 h 383"/>
                <a:gd name="T32" fmla="*/ 274 w 392"/>
                <a:gd name="T33" fmla="*/ 0 h 383"/>
                <a:gd name="T34" fmla="*/ 274 w 392"/>
                <a:gd name="T35" fmla="*/ 0 h 383"/>
                <a:gd name="T36" fmla="*/ 0 w 392"/>
                <a:gd name="T37" fmla="*/ 383 h 383"/>
                <a:gd name="T38" fmla="*/ 392 w 392"/>
                <a:gd name="T39"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2" h="383">
                  <a:moveTo>
                    <a:pt x="42" y="232"/>
                  </a:moveTo>
                  <a:lnTo>
                    <a:pt x="120" y="232"/>
                  </a:lnTo>
                  <a:lnTo>
                    <a:pt x="120" y="383"/>
                  </a:lnTo>
                  <a:lnTo>
                    <a:pt x="42" y="383"/>
                  </a:lnTo>
                  <a:lnTo>
                    <a:pt x="42" y="232"/>
                  </a:lnTo>
                  <a:lnTo>
                    <a:pt x="42" y="232"/>
                  </a:lnTo>
                  <a:moveTo>
                    <a:pt x="158" y="116"/>
                  </a:moveTo>
                  <a:lnTo>
                    <a:pt x="158" y="383"/>
                  </a:lnTo>
                  <a:lnTo>
                    <a:pt x="236" y="383"/>
                  </a:lnTo>
                  <a:lnTo>
                    <a:pt x="236" y="116"/>
                  </a:lnTo>
                  <a:lnTo>
                    <a:pt x="158" y="116"/>
                  </a:lnTo>
                  <a:lnTo>
                    <a:pt x="158" y="116"/>
                  </a:lnTo>
                  <a:moveTo>
                    <a:pt x="274" y="0"/>
                  </a:moveTo>
                  <a:lnTo>
                    <a:pt x="274" y="383"/>
                  </a:lnTo>
                  <a:lnTo>
                    <a:pt x="349" y="383"/>
                  </a:lnTo>
                  <a:lnTo>
                    <a:pt x="349" y="0"/>
                  </a:lnTo>
                  <a:lnTo>
                    <a:pt x="274" y="0"/>
                  </a:lnTo>
                  <a:lnTo>
                    <a:pt x="274" y="0"/>
                  </a:lnTo>
                  <a:moveTo>
                    <a:pt x="0" y="383"/>
                  </a:moveTo>
                  <a:lnTo>
                    <a:pt x="392" y="383"/>
                  </a:lnTo>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4" name="Gruppieren 42"/>
          <p:cNvGrpSpPr/>
          <p:nvPr/>
        </p:nvGrpSpPr>
        <p:grpSpPr>
          <a:xfrm>
            <a:off x="4520112" y="3402575"/>
            <a:ext cx="583200" cy="583200"/>
            <a:chOff x="938818" y="3287030"/>
            <a:chExt cx="583200" cy="583200"/>
          </a:xfrm>
        </p:grpSpPr>
        <p:sp>
          <p:nvSpPr>
            <p:cNvPr id="105" name="Rechteck 162"/>
            <p:cNvSpPr/>
            <p:nvPr/>
          </p:nvSpPr>
          <p:spPr bwMode="auto">
            <a:xfrm>
              <a:off x="938818" y="3287030"/>
              <a:ext cx="583200" cy="583200"/>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Freeform 15"/>
            <p:cNvSpPr>
              <a:spLocks noEditPoints="1"/>
            </p:cNvSpPr>
            <p:nvPr/>
          </p:nvSpPr>
          <p:spPr bwMode="auto">
            <a:xfrm>
              <a:off x="1047039" y="3393467"/>
              <a:ext cx="366756" cy="370327"/>
            </a:xfrm>
            <a:custGeom>
              <a:avLst/>
              <a:gdLst>
                <a:gd name="T0" fmla="*/ 173 w 174"/>
                <a:gd name="T1" fmla="*/ 65 h 176"/>
                <a:gd name="T2" fmla="*/ 173 w 174"/>
                <a:gd name="T3" fmla="*/ 53 h 176"/>
                <a:gd name="T4" fmla="*/ 158 w 174"/>
                <a:gd name="T5" fmla="*/ 41 h 176"/>
                <a:gd name="T6" fmla="*/ 160 w 174"/>
                <a:gd name="T7" fmla="*/ 22 h 176"/>
                <a:gd name="T8" fmla="*/ 151 w 174"/>
                <a:gd name="T9" fmla="*/ 13 h 176"/>
                <a:gd name="T10" fmla="*/ 130 w 174"/>
                <a:gd name="T11" fmla="*/ 17 h 176"/>
                <a:gd name="T12" fmla="*/ 118 w 174"/>
                <a:gd name="T13" fmla="*/ 1 h 176"/>
                <a:gd name="T14" fmla="*/ 105 w 174"/>
                <a:gd name="T15" fmla="*/ 1 h 176"/>
                <a:gd name="T16" fmla="*/ 94 w 174"/>
                <a:gd name="T17" fmla="*/ 17 h 176"/>
                <a:gd name="T18" fmla="*/ 75 w 174"/>
                <a:gd name="T19" fmla="*/ 16 h 176"/>
                <a:gd name="T20" fmla="*/ 67 w 174"/>
                <a:gd name="T21" fmla="*/ 25 h 176"/>
                <a:gd name="T22" fmla="*/ 71 w 174"/>
                <a:gd name="T23" fmla="*/ 44 h 176"/>
                <a:gd name="T24" fmla="*/ 55 w 174"/>
                <a:gd name="T25" fmla="*/ 57 h 176"/>
                <a:gd name="T26" fmla="*/ 55 w 174"/>
                <a:gd name="T27" fmla="*/ 69 h 176"/>
                <a:gd name="T28" fmla="*/ 70 w 174"/>
                <a:gd name="T29" fmla="*/ 80 h 176"/>
                <a:gd name="T30" fmla="*/ 68 w 174"/>
                <a:gd name="T31" fmla="*/ 99 h 176"/>
                <a:gd name="T32" fmla="*/ 77 w 174"/>
                <a:gd name="T33" fmla="*/ 108 h 176"/>
                <a:gd name="T34" fmla="*/ 98 w 174"/>
                <a:gd name="T35" fmla="*/ 104 h 176"/>
                <a:gd name="T36" fmla="*/ 111 w 174"/>
                <a:gd name="T37" fmla="*/ 120 h 176"/>
                <a:gd name="T38" fmla="*/ 123 w 174"/>
                <a:gd name="T39" fmla="*/ 120 h 176"/>
                <a:gd name="T40" fmla="*/ 134 w 174"/>
                <a:gd name="T41" fmla="*/ 104 h 176"/>
                <a:gd name="T42" fmla="*/ 153 w 174"/>
                <a:gd name="T43" fmla="*/ 105 h 176"/>
                <a:gd name="T44" fmla="*/ 162 w 174"/>
                <a:gd name="T45" fmla="*/ 96 h 176"/>
                <a:gd name="T46" fmla="*/ 157 w 174"/>
                <a:gd name="T47" fmla="*/ 77 h 176"/>
                <a:gd name="T48" fmla="*/ 173 w 174"/>
                <a:gd name="T49" fmla="*/ 65 h 176"/>
                <a:gd name="T50" fmla="*/ 114 w 174"/>
                <a:gd name="T51" fmla="*/ 76 h 176"/>
                <a:gd name="T52" fmla="*/ 99 w 174"/>
                <a:gd name="T53" fmla="*/ 60 h 176"/>
                <a:gd name="T54" fmla="*/ 114 w 174"/>
                <a:gd name="T55" fmla="*/ 45 h 176"/>
                <a:gd name="T56" fmla="*/ 129 w 174"/>
                <a:gd name="T57" fmla="*/ 60 h 176"/>
                <a:gd name="T58" fmla="*/ 114 w 174"/>
                <a:gd name="T59" fmla="*/ 76 h 176"/>
                <a:gd name="T60" fmla="*/ 83 w 174"/>
                <a:gd name="T61" fmla="*/ 123 h 176"/>
                <a:gd name="T62" fmla="*/ 79 w 174"/>
                <a:gd name="T63" fmla="*/ 115 h 176"/>
                <a:gd name="T64" fmla="*/ 66 w 174"/>
                <a:gd name="T65" fmla="*/ 110 h 176"/>
                <a:gd name="T66" fmla="*/ 62 w 174"/>
                <a:gd name="T67" fmla="*/ 97 h 176"/>
                <a:gd name="T68" fmla="*/ 54 w 174"/>
                <a:gd name="T69" fmla="*/ 94 h 176"/>
                <a:gd name="T70" fmla="*/ 41 w 174"/>
                <a:gd name="T71" fmla="*/ 102 h 176"/>
                <a:gd name="T72" fmla="*/ 28 w 174"/>
                <a:gd name="T73" fmla="*/ 94 h 176"/>
                <a:gd name="T74" fmla="*/ 20 w 174"/>
                <a:gd name="T75" fmla="*/ 97 h 176"/>
                <a:gd name="T76" fmla="*/ 17 w 174"/>
                <a:gd name="T77" fmla="*/ 110 h 176"/>
                <a:gd name="T78" fmla="*/ 3 w 174"/>
                <a:gd name="T79" fmla="*/ 115 h 176"/>
                <a:gd name="T80" fmla="*/ 0 w 174"/>
                <a:gd name="T81" fmla="*/ 123 h 176"/>
                <a:gd name="T82" fmla="*/ 8 w 174"/>
                <a:gd name="T83" fmla="*/ 135 h 176"/>
                <a:gd name="T84" fmla="*/ 0 w 174"/>
                <a:gd name="T85" fmla="*/ 148 h 176"/>
                <a:gd name="T86" fmla="*/ 3 w 174"/>
                <a:gd name="T87" fmla="*/ 156 h 176"/>
                <a:gd name="T88" fmla="*/ 17 w 174"/>
                <a:gd name="T89" fmla="*/ 160 h 176"/>
                <a:gd name="T90" fmla="*/ 20 w 174"/>
                <a:gd name="T91" fmla="*/ 173 h 176"/>
                <a:gd name="T92" fmla="*/ 28 w 174"/>
                <a:gd name="T93" fmla="*/ 176 h 176"/>
                <a:gd name="T94" fmla="*/ 41 w 174"/>
                <a:gd name="T95" fmla="*/ 168 h 176"/>
                <a:gd name="T96" fmla="*/ 54 w 174"/>
                <a:gd name="T97" fmla="*/ 176 h 176"/>
                <a:gd name="T98" fmla="*/ 62 w 174"/>
                <a:gd name="T99" fmla="*/ 173 h 176"/>
                <a:gd name="T100" fmla="*/ 66 w 174"/>
                <a:gd name="T101" fmla="*/ 160 h 176"/>
                <a:gd name="T102" fmla="*/ 79 w 174"/>
                <a:gd name="T103" fmla="*/ 155 h 176"/>
                <a:gd name="T104" fmla="*/ 83 w 174"/>
                <a:gd name="T105" fmla="*/ 147 h 176"/>
                <a:gd name="T106" fmla="*/ 75 w 174"/>
                <a:gd name="T107" fmla="*/ 135 h 176"/>
                <a:gd name="T108" fmla="*/ 83 w 174"/>
                <a:gd name="T109" fmla="*/ 123 h 176"/>
                <a:gd name="T110" fmla="*/ 41 w 174"/>
                <a:gd name="T111" fmla="*/ 150 h 176"/>
                <a:gd name="T112" fmla="*/ 26 w 174"/>
                <a:gd name="T113" fmla="*/ 135 h 176"/>
                <a:gd name="T114" fmla="*/ 41 w 174"/>
                <a:gd name="T115" fmla="*/ 120 h 176"/>
                <a:gd name="T116" fmla="*/ 56 w 174"/>
                <a:gd name="T117" fmla="*/ 135 h 176"/>
                <a:gd name="T118" fmla="*/ 41 w 174"/>
                <a:gd name="T119"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76">
                  <a:moveTo>
                    <a:pt x="173" y="65"/>
                  </a:moveTo>
                  <a:cubicBezTo>
                    <a:pt x="174" y="61"/>
                    <a:pt x="174" y="57"/>
                    <a:pt x="173" y="53"/>
                  </a:cubicBezTo>
                  <a:cubicBezTo>
                    <a:pt x="165" y="52"/>
                    <a:pt x="161" y="47"/>
                    <a:pt x="158" y="41"/>
                  </a:cubicBezTo>
                  <a:cubicBezTo>
                    <a:pt x="155" y="34"/>
                    <a:pt x="156" y="28"/>
                    <a:pt x="160" y="22"/>
                  </a:cubicBezTo>
                  <a:cubicBezTo>
                    <a:pt x="157" y="19"/>
                    <a:pt x="154" y="16"/>
                    <a:pt x="151" y="13"/>
                  </a:cubicBezTo>
                  <a:cubicBezTo>
                    <a:pt x="145" y="18"/>
                    <a:pt x="137" y="20"/>
                    <a:pt x="130" y="17"/>
                  </a:cubicBezTo>
                  <a:cubicBezTo>
                    <a:pt x="124" y="15"/>
                    <a:pt x="119" y="8"/>
                    <a:pt x="118" y="1"/>
                  </a:cubicBezTo>
                  <a:cubicBezTo>
                    <a:pt x="113" y="0"/>
                    <a:pt x="109" y="1"/>
                    <a:pt x="105" y="1"/>
                  </a:cubicBezTo>
                  <a:cubicBezTo>
                    <a:pt x="105" y="9"/>
                    <a:pt x="101" y="14"/>
                    <a:pt x="94" y="17"/>
                  </a:cubicBezTo>
                  <a:cubicBezTo>
                    <a:pt x="88" y="20"/>
                    <a:pt x="81" y="20"/>
                    <a:pt x="75" y="16"/>
                  </a:cubicBezTo>
                  <a:cubicBezTo>
                    <a:pt x="72" y="18"/>
                    <a:pt x="69" y="21"/>
                    <a:pt x="67" y="25"/>
                  </a:cubicBezTo>
                  <a:cubicBezTo>
                    <a:pt x="72" y="31"/>
                    <a:pt x="74" y="37"/>
                    <a:pt x="71" y="44"/>
                  </a:cubicBezTo>
                  <a:cubicBezTo>
                    <a:pt x="69" y="51"/>
                    <a:pt x="62" y="56"/>
                    <a:pt x="55" y="57"/>
                  </a:cubicBezTo>
                  <a:cubicBezTo>
                    <a:pt x="54" y="61"/>
                    <a:pt x="54" y="65"/>
                    <a:pt x="55" y="69"/>
                  </a:cubicBezTo>
                  <a:cubicBezTo>
                    <a:pt x="63" y="70"/>
                    <a:pt x="68" y="74"/>
                    <a:pt x="70" y="80"/>
                  </a:cubicBezTo>
                  <a:cubicBezTo>
                    <a:pt x="73" y="87"/>
                    <a:pt x="73" y="93"/>
                    <a:pt x="68" y="99"/>
                  </a:cubicBezTo>
                  <a:cubicBezTo>
                    <a:pt x="71" y="102"/>
                    <a:pt x="74" y="105"/>
                    <a:pt x="77" y="108"/>
                  </a:cubicBezTo>
                  <a:cubicBezTo>
                    <a:pt x="83" y="103"/>
                    <a:pt x="91" y="101"/>
                    <a:pt x="98" y="104"/>
                  </a:cubicBezTo>
                  <a:cubicBezTo>
                    <a:pt x="105" y="106"/>
                    <a:pt x="110" y="113"/>
                    <a:pt x="111" y="120"/>
                  </a:cubicBezTo>
                  <a:cubicBezTo>
                    <a:pt x="115" y="120"/>
                    <a:pt x="119" y="120"/>
                    <a:pt x="123" y="120"/>
                  </a:cubicBezTo>
                  <a:cubicBezTo>
                    <a:pt x="124" y="112"/>
                    <a:pt x="127" y="107"/>
                    <a:pt x="134" y="104"/>
                  </a:cubicBezTo>
                  <a:cubicBezTo>
                    <a:pt x="140" y="101"/>
                    <a:pt x="147" y="101"/>
                    <a:pt x="153" y="105"/>
                  </a:cubicBezTo>
                  <a:cubicBezTo>
                    <a:pt x="156" y="102"/>
                    <a:pt x="159" y="99"/>
                    <a:pt x="162" y="96"/>
                  </a:cubicBezTo>
                  <a:cubicBezTo>
                    <a:pt x="157" y="90"/>
                    <a:pt x="155" y="83"/>
                    <a:pt x="157" y="77"/>
                  </a:cubicBezTo>
                  <a:cubicBezTo>
                    <a:pt x="160" y="70"/>
                    <a:pt x="166" y="66"/>
                    <a:pt x="173" y="65"/>
                  </a:cubicBezTo>
                  <a:close/>
                  <a:moveTo>
                    <a:pt x="114" y="76"/>
                  </a:moveTo>
                  <a:cubicBezTo>
                    <a:pt x="106" y="76"/>
                    <a:pt x="99" y="69"/>
                    <a:pt x="99" y="60"/>
                  </a:cubicBezTo>
                  <a:cubicBezTo>
                    <a:pt x="99" y="52"/>
                    <a:pt x="106" y="45"/>
                    <a:pt x="114" y="45"/>
                  </a:cubicBezTo>
                  <a:cubicBezTo>
                    <a:pt x="122" y="45"/>
                    <a:pt x="129" y="52"/>
                    <a:pt x="129" y="60"/>
                  </a:cubicBezTo>
                  <a:cubicBezTo>
                    <a:pt x="129" y="69"/>
                    <a:pt x="122" y="76"/>
                    <a:pt x="114" y="76"/>
                  </a:cubicBezTo>
                  <a:close/>
                  <a:moveTo>
                    <a:pt x="83" y="123"/>
                  </a:moveTo>
                  <a:cubicBezTo>
                    <a:pt x="82" y="120"/>
                    <a:pt x="81" y="117"/>
                    <a:pt x="79" y="115"/>
                  </a:cubicBezTo>
                  <a:cubicBezTo>
                    <a:pt x="74" y="116"/>
                    <a:pt x="69" y="114"/>
                    <a:pt x="66" y="110"/>
                  </a:cubicBezTo>
                  <a:cubicBezTo>
                    <a:pt x="62" y="107"/>
                    <a:pt x="61" y="102"/>
                    <a:pt x="62" y="97"/>
                  </a:cubicBezTo>
                  <a:cubicBezTo>
                    <a:pt x="60" y="96"/>
                    <a:pt x="57" y="94"/>
                    <a:pt x="54" y="94"/>
                  </a:cubicBezTo>
                  <a:cubicBezTo>
                    <a:pt x="51" y="98"/>
                    <a:pt x="46" y="102"/>
                    <a:pt x="41" y="102"/>
                  </a:cubicBezTo>
                  <a:cubicBezTo>
                    <a:pt x="36" y="102"/>
                    <a:pt x="31" y="98"/>
                    <a:pt x="28" y="94"/>
                  </a:cubicBezTo>
                  <a:cubicBezTo>
                    <a:pt x="25" y="94"/>
                    <a:pt x="23" y="96"/>
                    <a:pt x="20" y="97"/>
                  </a:cubicBezTo>
                  <a:cubicBezTo>
                    <a:pt x="21" y="102"/>
                    <a:pt x="20" y="107"/>
                    <a:pt x="17" y="110"/>
                  </a:cubicBezTo>
                  <a:cubicBezTo>
                    <a:pt x="13" y="114"/>
                    <a:pt x="9" y="116"/>
                    <a:pt x="3" y="115"/>
                  </a:cubicBezTo>
                  <a:cubicBezTo>
                    <a:pt x="2" y="117"/>
                    <a:pt x="1" y="120"/>
                    <a:pt x="0" y="123"/>
                  </a:cubicBezTo>
                  <a:cubicBezTo>
                    <a:pt x="5" y="126"/>
                    <a:pt x="8" y="130"/>
                    <a:pt x="8" y="135"/>
                  </a:cubicBezTo>
                  <a:cubicBezTo>
                    <a:pt x="8" y="140"/>
                    <a:pt x="5" y="145"/>
                    <a:pt x="0" y="148"/>
                  </a:cubicBezTo>
                  <a:cubicBezTo>
                    <a:pt x="1" y="151"/>
                    <a:pt x="2" y="154"/>
                    <a:pt x="3" y="156"/>
                  </a:cubicBezTo>
                  <a:cubicBezTo>
                    <a:pt x="9" y="155"/>
                    <a:pt x="13" y="156"/>
                    <a:pt x="17" y="160"/>
                  </a:cubicBezTo>
                  <a:cubicBezTo>
                    <a:pt x="20" y="163"/>
                    <a:pt x="21" y="168"/>
                    <a:pt x="20" y="173"/>
                  </a:cubicBezTo>
                  <a:cubicBezTo>
                    <a:pt x="23" y="174"/>
                    <a:pt x="25" y="176"/>
                    <a:pt x="28" y="176"/>
                  </a:cubicBezTo>
                  <a:cubicBezTo>
                    <a:pt x="31" y="172"/>
                    <a:pt x="36" y="168"/>
                    <a:pt x="41" y="168"/>
                  </a:cubicBezTo>
                  <a:cubicBezTo>
                    <a:pt x="46" y="168"/>
                    <a:pt x="51" y="172"/>
                    <a:pt x="54" y="176"/>
                  </a:cubicBezTo>
                  <a:cubicBezTo>
                    <a:pt x="57" y="176"/>
                    <a:pt x="60" y="174"/>
                    <a:pt x="62" y="173"/>
                  </a:cubicBezTo>
                  <a:cubicBezTo>
                    <a:pt x="61" y="168"/>
                    <a:pt x="62" y="163"/>
                    <a:pt x="66" y="160"/>
                  </a:cubicBezTo>
                  <a:cubicBezTo>
                    <a:pt x="69" y="156"/>
                    <a:pt x="74" y="154"/>
                    <a:pt x="79" y="155"/>
                  </a:cubicBezTo>
                  <a:cubicBezTo>
                    <a:pt x="81" y="153"/>
                    <a:pt x="82" y="150"/>
                    <a:pt x="83" y="147"/>
                  </a:cubicBezTo>
                  <a:cubicBezTo>
                    <a:pt x="78" y="144"/>
                    <a:pt x="75" y="140"/>
                    <a:pt x="75" y="135"/>
                  </a:cubicBezTo>
                  <a:cubicBezTo>
                    <a:pt x="75" y="130"/>
                    <a:pt x="78" y="126"/>
                    <a:pt x="83" y="123"/>
                  </a:cubicBezTo>
                  <a:close/>
                  <a:moveTo>
                    <a:pt x="41" y="150"/>
                  </a:moveTo>
                  <a:cubicBezTo>
                    <a:pt x="33" y="150"/>
                    <a:pt x="26" y="143"/>
                    <a:pt x="26" y="135"/>
                  </a:cubicBezTo>
                  <a:cubicBezTo>
                    <a:pt x="26" y="127"/>
                    <a:pt x="33" y="120"/>
                    <a:pt x="41" y="120"/>
                  </a:cubicBezTo>
                  <a:cubicBezTo>
                    <a:pt x="50" y="120"/>
                    <a:pt x="56" y="127"/>
                    <a:pt x="56" y="135"/>
                  </a:cubicBezTo>
                  <a:cubicBezTo>
                    <a:pt x="56" y="143"/>
                    <a:pt x="50" y="150"/>
                    <a:pt x="41" y="150"/>
                  </a:cubicBezTo>
                  <a:close/>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uppieren 7"/>
          <p:cNvGrpSpPr/>
          <p:nvPr/>
        </p:nvGrpSpPr>
        <p:grpSpPr>
          <a:xfrm>
            <a:off x="4520112" y="2695997"/>
            <a:ext cx="583200" cy="583200"/>
            <a:chOff x="307351" y="3287030"/>
            <a:chExt cx="583200" cy="583200"/>
          </a:xfrm>
        </p:grpSpPr>
        <p:sp>
          <p:nvSpPr>
            <p:cNvPr id="108" name="Rechteck 131"/>
            <p:cNvSpPr/>
            <p:nvPr/>
          </p:nvSpPr>
          <p:spPr bwMode="auto">
            <a:xfrm>
              <a:off x="307351" y="3287030"/>
              <a:ext cx="583200" cy="583200"/>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Freeform 6"/>
            <p:cNvSpPr>
              <a:spLocks noEditPoints="1"/>
            </p:cNvSpPr>
            <p:nvPr/>
          </p:nvSpPr>
          <p:spPr bwMode="auto">
            <a:xfrm>
              <a:off x="432053" y="3417190"/>
              <a:ext cx="333794" cy="322880"/>
            </a:xfrm>
            <a:custGeom>
              <a:avLst/>
              <a:gdLst>
                <a:gd name="T0" fmla="*/ 155 w 155"/>
                <a:gd name="T1" fmla="*/ 134 h 150"/>
                <a:gd name="T2" fmla="*/ 108 w 155"/>
                <a:gd name="T3" fmla="*/ 86 h 150"/>
                <a:gd name="T4" fmla="*/ 115 w 155"/>
                <a:gd name="T5" fmla="*/ 59 h 150"/>
                <a:gd name="T6" fmla="*/ 99 w 155"/>
                <a:gd name="T7" fmla="*/ 18 h 150"/>
                <a:gd name="T8" fmla="*/ 59 w 155"/>
                <a:gd name="T9" fmla="*/ 0 h 150"/>
                <a:gd name="T10" fmla="*/ 59 w 155"/>
                <a:gd name="T11" fmla="*/ 0 h 150"/>
                <a:gd name="T12" fmla="*/ 18 w 155"/>
                <a:gd name="T13" fmla="*/ 16 h 150"/>
                <a:gd name="T14" fmla="*/ 0 w 155"/>
                <a:gd name="T15" fmla="*/ 56 h 150"/>
                <a:gd name="T16" fmla="*/ 16 w 155"/>
                <a:gd name="T17" fmla="*/ 97 h 150"/>
                <a:gd name="T18" fmla="*/ 56 w 155"/>
                <a:gd name="T19" fmla="*/ 115 h 150"/>
                <a:gd name="T20" fmla="*/ 57 w 155"/>
                <a:gd name="T21" fmla="*/ 115 h 150"/>
                <a:gd name="T22" fmla="*/ 93 w 155"/>
                <a:gd name="T23" fmla="*/ 103 h 150"/>
                <a:gd name="T24" fmla="*/ 140 w 155"/>
                <a:gd name="T25" fmla="*/ 150 h 150"/>
                <a:gd name="T26" fmla="*/ 155 w 155"/>
                <a:gd name="T27" fmla="*/ 134 h 150"/>
                <a:gd name="T28" fmla="*/ 155 w 155"/>
                <a:gd name="T29" fmla="*/ 134 h 150"/>
                <a:gd name="T30" fmla="*/ 57 w 155"/>
                <a:gd name="T31" fmla="*/ 93 h 150"/>
                <a:gd name="T32" fmla="*/ 57 w 155"/>
                <a:gd name="T33" fmla="*/ 93 h 150"/>
                <a:gd name="T34" fmla="*/ 32 w 155"/>
                <a:gd name="T35" fmla="*/ 82 h 150"/>
                <a:gd name="T36" fmla="*/ 22 w 155"/>
                <a:gd name="T37" fmla="*/ 57 h 150"/>
                <a:gd name="T38" fmla="*/ 58 w 155"/>
                <a:gd name="T39" fmla="*/ 22 h 150"/>
                <a:gd name="T40" fmla="*/ 59 w 155"/>
                <a:gd name="T41" fmla="*/ 22 h 150"/>
                <a:gd name="T42" fmla="*/ 93 w 155"/>
                <a:gd name="T43" fmla="*/ 59 h 150"/>
                <a:gd name="T44" fmla="*/ 57 w 155"/>
                <a:gd name="T45" fmla="*/ 9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50">
                  <a:moveTo>
                    <a:pt x="155" y="134"/>
                  </a:moveTo>
                  <a:cubicBezTo>
                    <a:pt x="108" y="86"/>
                    <a:pt x="108" y="86"/>
                    <a:pt x="108" y="86"/>
                  </a:cubicBezTo>
                  <a:cubicBezTo>
                    <a:pt x="112" y="78"/>
                    <a:pt x="115" y="69"/>
                    <a:pt x="115" y="59"/>
                  </a:cubicBezTo>
                  <a:cubicBezTo>
                    <a:pt x="115" y="44"/>
                    <a:pt x="110" y="29"/>
                    <a:pt x="99" y="18"/>
                  </a:cubicBezTo>
                  <a:cubicBezTo>
                    <a:pt x="89" y="7"/>
                    <a:pt x="74" y="1"/>
                    <a:pt x="59" y="0"/>
                  </a:cubicBezTo>
                  <a:cubicBezTo>
                    <a:pt x="59" y="0"/>
                    <a:pt x="59" y="0"/>
                    <a:pt x="59" y="0"/>
                  </a:cubicBezTo>
                  <a:cubicBezTo>
                    <a:pt x="43" y="0"/>
                    <a:pt x="29" y="6"/>
                    <a:pt x="18" y="16"/>
                  </a:cubicBezTo>
                  <a:cubicBezTo>
                    <a:pt x="7" y="27"/>
                    <a:pt x="1" y="41"/>
                    <a:pt x="0" y="56"/>
                  </a:cubicBezTo>
                  <a:cubicBezTo>
                    <a:pt x="0" y="71"/>
                    <a:pt x="6" y="86"/>
                    <a:pt x="16" y="97"/>
                  </a:cubicBezTo>
                  <a:cubicBezTo>
                    <a:pt x="27" y="108"/>
                    <a:pt x="41" y="115"/>
                    <a:pt x="56" y="115"/>
                  </a:cubicBezTo>
                  <a:cubicBezTo>
                    <a:pt x="57" y="115"/>
                    <a:pt x="57" y="115"/>
                    <a:pt x="57" y="115"/>
                  </a:cubicBezTo>
                  <a:cubicBezTo>
                    <a:pt x="70" y="115"/>
                    <a:pt x="83" y="111"/>
                    <a:pt x="93" y="103"/>
                  </a:cubicBezTo>
                  <a:cubicBezTo>
                    <a:pt x="140" y="150"/>
                    <a:pt x="140" y="150"/>
                    <a:pt x="140" y="150"/>
                  </a:cubicBezTo>
                  <a:cubicBezTo>
                    <a:pt x="155" y="134"/>
                    <a:pt x="155" y="134"/>
                    <a:pt x="155" y="134"/>
                  </a:cubicBezTo>
                  <a:cubicBezTo>
                    <a:pt x="155" y="134"/>
                    <a:pt x="155" y="134"/>
                    <a:pt x="155" y="134"/>
                  </a:cubicBezTo>
                  <a:close/>
                  <a:moveTo>
                    <a:pt x="57" y="93"/>
                  </a:moveTo>
                  <a:cubicBezTo>
                    <a:pt x="57" y="93"/>
                    <a:pt x="57" y="93"/>
                    <a:pt x="57" y="93"/>
                  </a:cubicBezTo>
                  <a:cubicBezTo>
                    <a:pt x="47" y="93"/>
                    <a:pt x="38" y="89"/>
                    <a:pt x="32" y="82"/>
                  </a:cubicBezTo>
                  <a:cubicBezTo>
                    <a:pt x="25" y="75"/>
                    <a:pt x="22" y="66"/>
                    <a:pt x="22" y="57"/>
                  </a:cubicBezTo>
                  <a:cubicBezTo>
                    <a:pt x="22" y="37"/>
                    <a:pt x="39" y="21"/>
                    <a:pt x="58" y="22"/>
                  </a:cubicBezTo>
                  <a:cubicBezTo>
                    <a:pt x="59" y="22"/>
                    <a:pt x="59" y="22"/>
                    <a:pt x="59" y="22"/>
                  </a:cubicBezTo>
                  <a:cubicBezTo>
                    <a:pt x="78" y="22"/>
                    <a:pt x="94" y="39"/>
                    <a:pt x="93" y="59"/>
                  </a:cubicBezTo>
                  <a:cubicBezTo>
                    <a:pt x="93" y="78"/>
                    <a:pt x="77" y="94"/>
                    <a:pt x="57" y="93"/>
                  </a:cubicBezTo>
                  <a:close/>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uppieren 236"/>
          <p:cNvGrpSpPr/>
          <p:nvPr/>
        </p:nvGrpSpPr>
        <p:grpSpPr>
          <a:xfrm>
            <a:off x="4516917" y="5516843"/>
            <a:ext cx="583200" cy="583200"/>
            <a:chOff x="938818" y="5044889"/>
            <a:chExt cx="583200" cy="583200"/>
          </a:xfrm>
        </p:grpSpPr>
        <p:grpSp>
          <p:nvGrpSpPr>
            <p:cNvPr id="111" name="Gruppieren 192"/>
            <p:cNvGrpSpPr/>
            <p:nvPr/>
          </p:nvGrpSpPr>
          <p:grpSpPr>
            <a:xfrm>
              <a:off x="938818" y="5044889"/>
              <a:ext cx="583200" cy="583200"/>
              <a:chOff x="1144068" y="5044889"/>
              <a:chExt cx="777895" cy="777895"/>
            </a:xfrm>
          </p:grpSpPr>
          <p:sp>
            <p:nvSpPr>
              <p:cNvPr id="113" name="Rechteck 194"/>
              <p:cNvSpPr/>
              <p:nvPr/>
            </p:nvSpPr>
            <p:spPr bwMode="auto">
              <a:xfrm>
                <a:off x="1144068" y="5044889"/>
                <a:ext cx="777895" cy="777895"/>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Freeform 22"/>
              <p:cNvSpPr>
                <a:spLocks/>
              </p:cNvSpPr>
              <p:nvPr/>
            </p:nvSpPr>
            <p:spPr bwMode="auto">
              <a:xfrm>
                <a:off x="1360085" y="5388832"/>
                <a:ext cx="244877" cy="230126"/>
              </a:xfrm>
              <a:custGeom>
                <a:avLst/>
                <a:gdLst>
                  <a:gd name="T0" fmla="*/ 0 w 126"/>
                  <a:gd name="T1" fmla="*/ 119 h 119"/>
                  <a:gd name="T2" fmla="*/ 0 w 126"/>
                  <a:gd name="T3" fmla="*/ 119 h 119"/>
                  <a:gd name="T4" fmla="*/ 126 w 126"/>
                  <a:gd name="T5" fmla="*/ 119 h 119"/>
                  <a:gd name="T6" fmla="*/ 126 w 126"/>
                  <a:gd name="T7" fmla="*/ 119 h 119"/>
                  <a:gd name="T8" fmla="*/ 87 w 126"/>
                  <a:gd name="T9" fmla="*/ 105 h 119"/>
                  <a:gd name="T10" fmla="*/ 87 w 126"/>
                  <a:gd name="T11" fmla="*/ 90 h 119"/>
                  <a:gd name="T12" fmla="*/ 112 w 126"/>
                  <a:gd name="T13" fmla="*/ 48 h 119"/>
                  <a:gd name="T14" fmla="*/ 63 w 126"/>
                  <a:gd name="T15" fmla="*/ 0 h 119"/>
                  <a:gd name="T16" fmla="*/ 15 w 126"/>
                  <a:gd name="T17" fmla="*/ 48 h 119"/>
                  <a:gd name="T18" fmla="*/ 39 w 126"/>
                  <a:gd name="T19" fmla="*/ 90 h 119"/>
                  <a:gd name="T20" fmla="*/ 39 w 126"/>
                  <a:gd name="T21" fmla="*/ 105 h 119"/>
                  <a:gd name="T22" fmla="*/ 0 w 126"/>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19">
                    <a:moveTo>
                      <a:pt x="0" y="119"/>
                    </a:moveTo>
                    <a:cubicBezTo>
                      <a:pt x="0" y="119"/>
                      <a:pt x="0" y="119"/>
                      <a:pt x="0" y="119"/>
                    </a:cubicBezTo>
                    <a:cubicBezTo>
                      <a:pt x="126" y="119"/>
                      <a:pt x="126" y="119"/>
                      <a:pt x="126" y="119"/>
                    </a:cubicBezTo>
                    <a:cubicBezTo>
                      <a:pt x="126" y="119"/>
                      <a:pt x="126" y="119"/>
                      <a:pt x="126" y="119"/>
                    </a:cubicBezTo>
                    <a:cubicBezTo>
                      <a:pt x="116" y="113"/>
                      <a:pt x="102" y="108"/>
                      <a:pt x="87" y="105"/>
                    </a:cubicBezTo>
                    <a:cubicBezTo>
                      <a:pt x="87" y="90"/>
                      <a:pt x="87" y="90"/>
                      <a:pt x="87" y="90"/>
                    </a:cubicBezTo>
                    <a:cubicBezTo>
                      <a:pt x="102" y="82"/>
                      <a:pt x="112" y="66"/>
                      <a:pt x="112" y="48"/>
                    </a:cubicBezTo>
                    <a:cubicBezTo>
                      <a:pt x="112" y="21"/>
                      <a:pt x="90" y="0"/>
                      <a:pt x="63" y="0"/>
                    </a:cubicBezTo>
                    <a:cubicBezTo>
                      <a:pt x="36" y="0"/>
                      <a:pt x="15" y="21"/>
                      <a:pt x="15" y="48"/>
                    </a:cubicBezTo>
                    <a:cubicBezTo>
                      <a:pt x="15" y="66"/>
                      <a:pt x="24" y="82"/>
                      <a:pt x="39" y="90"/>
                    </a:cubicBezTo>
                    <a:cubicBezTo>
                      <a:pt x="39" y="105"/>
                      <a:pt x="39" y="105"/>
                      <a:pt x="39" y="105"/>
                    </a:cubicBezTo>
                    <a:cubicBezTo>
                      <a:pt x="23" y="108"/>
                      <a:pt x="9" y="113"/>
                      <a:pt x="0" y="119"/>
                    </a:cubicBezTo>
                    <a:close/>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de-DE"/>
              </a:p>
            </p:txBody>
          </p:sp>
        </p:grpSp>
        <p:sp>
          <p:nvSpPr>
            <p:cNvPr id="112" name="Freeform 14"/>
            <p:cNvSpPr>
              <a:spLocks noEditPoints="1"/>
            </p:cNvSpPr>
            <p:nvPr/>
          </p:nvSpPr>
          <p:spPr bwMode="auto">
            <a:xfrm>
              <a:off x="1255557" y="5162708"/>
              <a:ext cx="159782" cy="159783"/>
            </a:xfrm>
            <a:custGeom>
              <a:avLst/>
              <a:gdLst>
                <a:gd name="T0" fmla="*/ 0 w 205"/>
                <a:gd name="T1" fmla="*/ 104 h 205"/>
                <a:gd name="T2" fmla="*/ 205 w 205"/>
                <a:gd name="T3" fmla="*/ 104 h 205"/>
                <a:gd name="T4" fmla="*/ 101 w 205"/>
                <a:gd name="T5" fmla="*/ 0 h 205"/>
                <a:gd name="T6" fmla="*/ 101 w 205"/>
                <a:gd name="T7" fmla="*/ 205 h 205"/>
              </a:gdLst>
              <a:ahLst/>
              <a:cxnLst>
                <a:cxn ang="0">
                  <a:pos x="T0" y="T1"/>
                </a:cxn>
                <a:cxn ang="0">
                  <a:pos x="T2" y="T3"/>
                </a:cxn>
                <a:cxn ang="0">
                  <a:pos x="T4" y="T5"/>
                </a:cxn>
                <a:cxn ang="0">
                  <a:pos x="T6" y="T7"/>
                </a:cxn>
              </a:cxnLst>
              <a:rect l="0" t="0" r="r" b="b"/>
              <a:pathLst>
                <a:path w="205" h="205">
                  <a:moveTo>
                    <a:pt x="0" y="104"/>
                  </a:moveTo>
                  <a:lnTo>
                    <a:pt x="205" y="104"/>
                  </a:lnTo>
                  <a:moveTo>
                    <a:pt x="101" y="0"/>
                  </a:moveTo>
                  <a:lnTo>
                    <a:pt x="101" y="205"/>
                  </a:lnTo>
                </a:path>
              </a:pathLst>
            </a:custGeom>
            <a:noFill/>
            <a:ln w="38100" cap="flat">
              <a:solidFill>
                <a:schemeClr val="bg1"/>
              </a:solidFill>
              <a:prstDash val="solid"/>
              <a:miter lim="800000"/>
              <a:headEnd/>
              <a:tailEnd/>
            </a:ln>
            <a:effectLst>
              <a:outerShdw blurRad="76200" dist="25400" dir="2700000" algn="ctr" rotWithShape="0">
                <a:srgbClr val="000000">
                  <a:alpha val="20000"/>
                </a:srgbClr>
              </a:outerShdw>
            </a:effectLst>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15" name="Bild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20" y="3680749"/>
            <a:ext cx="3628357" cy="2419293"/>
          </a:xfrm>
          <a:prstGeom prst="rect">
            <a:avLst/>
          </a:prstGeom>
        </p:spPr>
      </p:pic>
    </p:spTree>
    <p:extLst>
      <p:ext uri="{BB962C8B-B14F-4D97-AF65-F5344CB8AC3E}">
        <p14:creationId xmlns:p14="http://schemas.microsoft.com/office/powerpoint/2010/main" val="284251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Alternative Risk Transfer Solutions	</a:t>
            </a:r>
          </a:p>
        </p:txBody>
      </p:sp>
      <p:sp>
        <p:nvSpPr>
          <p:cNvPr id="3" name="Textplatzhalter 2"/>
          <p:cNvSpPr>
            <a:spLocks noGrp="1"/>
          </p:cNvSpPr>
          <p:nvPr>
            <p:ph type="body" sz="quarter" idx="13"/>
          </p:nvPr>
        </p:nvSpPr>
        <p:spPr/>
        <p:txBody>
          <a:bodyPr/>
          <a:lstStyle/>
          <a:p>
            <a:r>
              <a:rPr lang="en-US" dirty="0"/>
              <a:t>Flexible. Experienced. Results Oriented.</a:t>
            </a:r>
          </a:p>
        </p:txBody>
      </p:sp>
      <p:sp>
        <p:nvSpPr>
          <p:cNvPr id="43" name="_text"/>
          <p:cNvSpPr txBox="1">
            <a:spLocks/>
          </p:cNvSpPr>
          <p:nvPr/>
        </p:nvSpPr>
        <p:spPr bwMode="gray">
          <a:xfrm>
            <a:off x="5157650" y="1364835"/>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Group Purchasing Coalitions</a:t>
            </a:r>
            <a:endParaRPr lang="en-US" sz="1050" noProof="1">
              <a:solidFill>
                <a:schemeClr val="bg1">
                  <a:lumMod val="50000"/>
                </a:schemeClr>
              </a:solidFill>
              <a:cs typeface="+mn-cs"/>
            </a:endParaRPr>
          </a:p>
        </p:txBody>
      </p:sp>
      <p:grpSp>
        <p:nvGrpSpPr>
          <p:cNvPr id="50" name="Gruppieren 49"/>
          <p:cNvGrpSpPr/>
          <p:nvPr/>
        </p:nvGrpSpPr>
        <p:grpSpPr>
          <a:xfrm>
            <a:off x="4516918" y="2019364"/>
            <a:ext cx="576899" cy="553255"/>
            <a:chOff x="10667338" y="2017049"/>
            <a:chExt cx="622211" cy="622211"/>
          </a:xfrm>
        </p:grpSpPr>
        <p:sp>
          <p:nvSpPr>
            <p:cNvPr id="52" name="Rechteck 51"/>
            <p:cNvSpPr/>
            <p:nvPr/>
          </p:nvSpPr>
          <p:spPr bwMode="auto">
            <a:xfrm>
              <a:off x="10667338" y="2017049"/>
              <a:ext cx="622211" cy="622211"/>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53" name="Group 18"/>
            <p:cNvGrpSpPr>
              <a:grpSpLocks noChangeAspect="1"/>
            </p:cNvGrpSpPr>
            <p:nvPr/>
          </p:nvGrpSpPr>
          <p:grpSpPr bwMode="auto">
            <a:xfrm>
              <a:off x="10765825" y="2141300"/>
              <a:ext cx="425236" cy="373708"/>
              <a:chOff x="2892" y="1806"/>
              <a:chExt cx="817" cy="718"/>
            </a:xfrm>
            <a:solidFill>
              <a:schemeClr val="bg1"/>
            </a:solidFill>
          </p:grpSpPr>
          <p:sp>
            <p:nvSpPr>
              <p:cNvPr id="55" name="Freeform 19"/>
              <p:cNvSpPr>
                <a:spLocks noEditPoints="1"/>
              </p:cNvSpPr>
              <p:nvPr/>
            </p:nvSpPr>
            <p:spPr bwMode="auto">
              <a:xfrm>
                <a:off x="2892" y="1806"/>
                <a:ext cx="817" cy="718"/>
              </a:xfrm>
              <a:custGeom>
                <a:avLst/>
                <a:gdLst>
                  <a:gd name="T0" fmla="*/ 325 w 346"/>
                  <a:gd name="T1" fmla="*/ 1 h 304"/>
                  <a:gd name="T2" fmla="*/ 22 w 346"/>
                  <a:gd name="T3" fmla="*/ 0 h 304"/>
                  <a:gd name="T4" fmla="*/ 0 w 346"/>
                  <a:gd name="T5" fmla="*/ 22 h 304"/>
                  <a:gd name="T6" fmla="*/ 0 w 346"/>
                  <a:gd name="T7" fmla="*/ 281 h 304"/>
                  <a:gd name="T8" fmla="*/ 21 w 346"/>
                  <a:gd name="T9" fmla="*/ 303 h 304"/>
                  <a:gd name="T10" fmla="*/ 324 w 346"/>
                  <a:gd name="T11" fmla="*/ 304 h 304"/>
                  <a:gd name="T12" fmla="*/ 346 w 346"/>
                  <a:gd name="T13" fmla="*/ 282 h 304"/>
                  <a:gd name="T14" fmla="*/ 346 w 346"/>
                  <a:gd name="T15" fmla="*/ 23 h 304"/>
                  <a:gd name="T16" fmla="*/ 325 w 346"/>
                  <a:gd name="T17" fmla="*/ 1 h 304"/>
                  <a:gd name="T18" fmla="*/ 329 w 346"/>
                  <a:gd name="T19" fmla="*/ 286 h 304"/>
                  <a:gd name="T20" fmla="*/ 17 w 346"/>
                  <a:gd name="T21" fmla="*/ 286 h 304"/>
                  <a:gd name="T22" fmla="*/ 17 w 346"/>
                  <a:gd name="T23" fmla="*/ 18 h 304"/>
                  <a:gd name="T24" fmla="*/ 329 w 346"/>
                  <a:gd name="T25" fmla="*/ 19 h 304"/>
                  <a:gd name="T26" fmla="*/ 329 w 346"/>
                  <a:gd name="T27"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04">
                    <a:moveTo>
                      <a:pt x="325" y="1"/>
                    </a:moveTo>
                    <a:cubicBezTo>
                      <a:pt x="22" y="0"/>
                      <a:pt x="22" y="0"/>
                      <a:pt x="22" y="0"/>
                    </a:cubicBezTo>
                    <a:cubicBezTo>
                      <a:pt x="10" y="0"/>
                      <a:pt x="0" y="10"/>
                      <a:pt x="0" y="22"/>
                    </a:cubicBezTo>
                    <a:cubicBezTo>
                      <a:pt x="0" y="281"/>
                      <a:pt x="0" y="281"/>
                      <a:pt x="0" y="281"/>
                    </a:cubicBezTo>
                    <a:cubicBezTo>
                      <a:pt x="0" y="293"/>
                      <a:pt x="9" y="303"/>
                      <a:pt x="21" y="303"/>
                    </a:cubicBezTo>
                    <a:cubicBezTo>
                      <a:pt x="324" y="304"/>
                      <a:pt x="324" y="304"/>
                      <a:pt x="324" y="304"/>
                    </a:cubicBezTo>
                    <a:cubicBezTo>
                      <a:pt x="336" y="304"/>
                      <a:pt x="346" y="294"/>
                      <a:pt x="346" y="282"/>
                    </a:cubicBezTo>
                    <a:cubicBezTo>
                      <a:pt x="346" y="23"/>
                      <a:pt x="346" y="23"/>
                      <a:pt x="346" y="23"/>
                    </a:cubicBezTo>
                    <a:cubicBezTo>
                      <a:pt x="346" y="11"/>
                      <a:pt x="336" y="1"/>
                      <a:pt x="325" y="1"/>
                    </a:cubicBezTo>
                    <a:close/>
                    <a:moveTo>
                      <a:pt x="329" y="286"/>
                    </a:moveTo>
                    <a:cubicBezTo>
                      <a:pt x="17" y="286"/>
                      <a:pt x="17" y="286"/>
                      <a:pt x="17" y="286"/>
                    </a:cubicBezTo>
                    <a:cubicBezTo>
                      <a:pt x="17" y="18"/>
                      <a:pt x="17" y="18"/>
                      <a:pt x="17" y="18"/>
                    </a:cubicBezTo>
                    <a:cubicBezTo>
                      <a:pt x="329" y="19"/>
                      <a:pt x="329" y="19"/>
                      <a:pt x="329" y="19"/>
                    </a:cubicBezTo>
                    <a:lnTo>
                      <a:pt x="329" y="2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0"/>
              <p:cNvSpPr>
                <a:spLocks noEditPoints="1"/>
              </p:cNvSpPr>
              <p:nvPr/>
            </p:nvSpPr>
            <p:spPr bwMode="auto">
              <a:xfrm>
                <a:off x="2991" y="1905"/>
                <a:ext cx="619" cy="522"/>
              </a:xfrm>
              <a:custGeom>
                <a:avLst/>
                <a:gdLst>
                  <a:gd name="T0" fmla="*/ 36 w 262"/>
                  <a:gd name="T1" fmla="*/ 167 h 221"/>
                  <a:gd name="T2" fmla="*/ 36 w 262"/>
                  <a:gd name="T3" fmla="*/ 130 h 221"/>
                  <a:gd name="T4" fmla="*/ 121 w 262"/>
                  <a:gd name="T5" fmla="*/ 35 h 221"/>
                  <a:gd name="T6" fmla="*/ 75 w 262"/>
                  <a:gd name="T7" fmla="*/ 48 h 221"/>
                  <a:gd name="T8" fmla="*/ 19 w 262"/>
                  <a:gd name="T9" fmla="*/ 111 h 221"/>
                  <a:gd name="T10" fmla="*/ 19 w 262"/>
                  <a:gd name="T11" fmla="*/ 186 h 221"/>
                  <a:gd name="T12" fmla="*/ 32 w 262"/>
                  <a:gd name="T13" fmla="*/ 200 h 221"/>
                  <a:gd name="T14" fmla="*/ 99 w 262"/>
                  <a:gd name="T15" fmla="*/ 200 h 221"/>
                  <a:gd name="T16" fmla="*/ 155 w 262"/>
                  <a:gd name="T17" fmla="*/ 137 h 221"/>
                  <a:gd name="T18" fmla="*/ 168 w 262"/>
                  <a:gd name="T19" fmla="*/ 86 h 221"/>
                  <a:gd name="T20" fmla="*/ 82 w 262"/>
                  <a:gd name="T21" fmla="*/ 181 h 221"/>
                  <a:gd name="T22" fmla="*/ 48 w 262"/>
                  <a:gd name="T23" fmla="*/ 181 h 221"/>
                  <a:gd name="T24" fmla="*/ 36 w 262"/>
                  <a:gd name="T25" fmla="*/ 167 h 221"/>
                  <a:gd name="T26" fmla="*/ 243 w 262"/>
                  <a:gd name="T27" fmla="*/ 109 h 221"/>
                  <a:gd name="T28" fmla="*/ 243 w 262"/>
                  <a:gd name="T29" fmla="*/ 34 h 221"/>
                  <a:gd name="T30" fmla="*/ 230 w 262"/>
                  <a:gd name="T31" fmla="*/ 20 h 221"/>
                  <a:gd name="T32" fmla="*/ 163 w 262"/>
                  <a:gd name="T33" fmla="*/ 20 h 221"/>
                  <a:gd name="T34" fmla="*/ 106 w 262"/>
                  <a:gd name="T35" fmla="*/ 83 h 221"/>
                  <a:gd name="T36" fmla="*/ 94 w 262"/>
                  <a:gd name="T37" fmla="*/ 134 h 221"/>
                  <a:gd name="T38" fmla="*/ 180 w 262"/>
                  <a:gd name="T39" fmla="*/ 39 h 221"/>
                  <a:gd name="T40" fmla="*/ 213 w 262"/>
                  <a:gd name="T41" fmla="*/ 39 h 221"/>
                  <a:gd name="T42" fmla="*/ 226 w 262"/>
                  <a:gd name="T43" fmla="*/ 53 h 221"/>
                  <a:gd name="T44" fmla="*/ 226 w 262"/>
                  <a:gd name="T45" fmla="*/ 91 h 221"/>
                  <a:gd name="T46" fmla="*/ 141 w 262"/>
                  <a:gd name="T47" fmla="*/ 185 h 221"/>
                  <a:gd name="T48" fmla="*/ 187 w 262"/>
                  <a:gd name="T49" fmla="*/ 172 h 221"/>
                  <a:gd name="T50" fmla="*/ 243 w 262"/>
                  <a:gd name="T51" fmla="*/ 10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21">
                    <a:moveTo>
                      <a:pt x="36" y="167"/>
                    </a:moveTo>
                    <a:cubicBezTo>
                      <a:pt x="26" y="157"/>
                      <a:pt x="26" y="140"/>
                      <a:pt x="36" y="130"/>
                    </a:cubicBezTo>
                    <a:cubicBezTo>
                      <a:pt x="121" y="35"/>
                      <a:pt x="121" y="35"/>
                      <a:pt x="121" y="35"/>
                    </a:cubicBezTo>
                    <a:cubicBezTo>
                      <a:pt x="105" y="30"/>
                      <a:pt x="88" y="34"/>
                      <a:pt x="75" y="48"/>
                    </a:cubicBezTo>
                    <a:cubicBezTo>
                      <a:pt x="19" y="111"/>
                      <a:pt x="19" y="111"/>
                      <a:pt x="19" y="111"/>
                    </a:cubicBezTo>
                    <a:cubicBezTo>
                      <a:pt x="0" y="132"/>
                      <a:pt x="0" y="165"/>
                      <a:pt x="19" y="186"/>
                    </a:cubicBezTo>
                    <a:cubicBezTo>
                      <a:pt x="32" y="200"/>
                      <a:pt x="32" y="200"/>
                      <a:pt x="32" y="200"/>
                    </a:cubicBezTo>
                    <a:cubicBezTo>
                      <a:pt x="50" y="221"/>
                      <a:pt x="80" y="221"/>
                      <a:pt x="99" y="200"/>
                    </a:cubicBezTo>
                    <a:cubicBezTo>
                      <a:pt x="155" y="137"/>
                      <a:pt x="155" y="137"/>
                      <a:pt x="155" y="137"/>
                    </a:cubicBezTo>
                    <a:cubicBezTo>
                      <a:pt x="168" y="123"/>
                      <a:pt x="172" y="104"/>
                      <a:pt x="168" y="86"/>
                    </a:cubicBezTo>
                    <a:cubicBezTo>
                      <a:pt x="82" y="181"/>
                      <a:pt x="82" y="181"/>
                      <a:pt x="82" y="181"/>
                    </a:cubicBezTo>
                    <a:cubicBezTo>
                      <a:pt x="73" y="191"/>
                      <a:pt x="58" y="191"/>
                      <a:pt x="48" y="181"/>
                    </a:cubicBezTo>
                    <a:lnTo>
                      <a:pt x="36" y="167"/>
                    </a:lnTo>
                    <a:close/>
                    <a:moveTo>
                      <a:pt x="243" y="109"/>
                    </a:moveTo>
                    <a:cubicBezTo>
                      <a:pt x="262" y="89"/>
                      <a:pt x="262" y="55"/>
                      <a:pt x="243" y="34"/>
                    </a:cubicBezTo>
                    <a:cubicBezTo>
                      <a:pt x="230" y="20"/>
                      <a:pt x="230" y="20"/>
                      <a:pt x="230" y="20"/>
                    </a:cubicBezTo>
                    <a:cubicBezTo>
                      <a:pt x="212" y="0"/>
                      <a:pt x="181" y="0"/>
                      <a:pt x="163" y="20"/>
                    </a:cubicBezTo>
                    <a:cubicBezTo>
                      <a:pt x="106" y="83"/>
                      <a:pt x="106" y="83"/>
                      <a:pt x="106" y="83"/>
                    </a:cubicBezTo>
                    <a:cubicBezTo>
                      <a:pt x="94" y="97"/>
                      <a:pt x="90" y="116"/>
                      <a:pt x="94" y="134"/>
                    </a:cubicBezTo>
                    <a:cubicBezTo>
                      <a:pt x="180" y="39"/>
                      <a:pt x="180" y="39"/>
                      <a:pt x="180" y="39"/>
                    </a:cubicBezTo>
                    <a:cubicBezTo>
                      <a:pt x="189" y="29"/>
                      <a:pt x="204" y="29"/>
                      <a:pt x="213" y="39"/>
                    </a:cubicBezTo>
                    <a:cubicBezTo>
                      <a:pt x="226" y="53"/>
                      <a:pt x="226" y="53"/>
                      <a:pt x="226" y="53"/>
                    </a:cubicBezTo>
                    <a:cubicBezTo>
                      <a:pt x="235" y="64"/>
                      <a:pt x="235" y="80"/>
                      <a:pt x="226" y="91"/>
                    </a:cubicBezTo>
                    <a:cubicBezTo>
                      <a:pt x="141" y="185"/>
                      <a:pt x="141" y="185"/>
                      <a:pt x="141" y="185"/>
                    </a:cubicBezTo>
                    <a:cubicBezTo>
                      <a:pt x="157" y="190"/>
                      <a:pt x="174" y="186"/>
                      <a:pt x="187" y="172"/>
                    </a:cubicBezTo>
                    <a:lnTo>
                      <a:pt x="243" y="10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63" name="Inhaltsplatzhalter 7"/>
          <p:cNvSpPr txBox="1">
            <a:spLocks/>
          </p:cNvSpPr>
          <p:nvPr/>
        </p:nvSpPr>
        <p:spPr>
          <a:xfrm>
            <a:off x="243074" y="1307236"/>
            <a:ext cx="3989224" cy="1971961"/>
          </a:xfrm>
          <a:prstGeom prst="rect">
            <a:avLst/>
          </a:prstGeom>
        </p:spPr>
        <p:txBody>
          <a:bodyPr lIns="0"/>
          <a:lstStyle>
            <a:lvl1pPr marL="176213"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1pPr>
            <a:lvl2pPr marL="360363" indent="-184150" algn="l" defTabSz="914400" rtl="0" eaLnBrk="1" latinLnBrk="0" hangingPunct="1">
              <a:lnSpc>
                <a:spcPct val="110000"/>
              </a:lnSpc>
              <a:spcBef>
                <a:spcPts val="0"/>
              </a:spcBef>
              <a:spcAft>
                <a:spcPts val="600"/>
              </a:spcAft>
              <a:buFont typeface="Symbol" pitchFamily="18" charset="2"/>
              <a:buChar char="-"/>
              <a:defRPr lang="en-US" sz="1800" kern="1200" dirty="0" smtClean="0">
                <a:solidFill>
                  <a:srgbClr val="646464"/>
                </a:solidFill>
                <a:latin typeface="+mn-lt"/>
                <a:ea typeface="+mn-ea"/>
                <a:cs typeface="+mn-cs"/>
              </a:defRPr>
            </a:lvl2pPr>
            <a:lvl3pPr marL="536575" indent="-176213" algn="l" defTabSz="914400" rtl="0" eaLnBrk="1" latinLnBrk="0" hangingPunct="1">
              <a:lnSpc>
                <a:spcPct val="110000"/>
              </a:lnSpc>
              <a:spcBef>
                <a:spcPts val="0"/>
              </a:spcBef>
              <a:spcAft>
                <a:spcPts val="600"/>
              </a:spcAft>
              <a:buFont typeface="Wingdings" pitchFamily="2" charset="2"/>
              <a:buChar char="§"/>
              <a:defRPr lang="en-US" sz="1800" kern="1200" dirty="0" smtClean="0">
                <a:solidFill>
                  <a:srgbClr val="646464"/>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For some clients, they are looking for cutting edge, risk transfer strategies.  Strategic Benefit Resources has the expertise to assist you and your clients in the evaluation, selection, implementation and management of these strategies.  </a:t>
            </a:r>
          </a:p>
        </p:txBody>
      </p:sp>
      <p:sp>
        <p:nvSpPr>
          <p:cNvPr id="39" name="_text"/>
          <p:cNvSpPr txBox="1">
            <a:spLocks/>
          </p:cNvSpPr>
          <p:nvPr/>
        </p:nvSpPr>
        <p:spPr bwMode="gray">
          <a:xfrm>
            <a:off x="5159306" y="2060444"/>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10000"/>
              </a:lnSpc>
              <a:spcAft>
                <a:spcPts val="1000"/>
              </a:spcAft>
              <a:buClr>
                <a:srgbClr val="AFAFAF"/>
              </a:buClr>
            </a:pPr>
            <a:r>
              <a:rPr lang="en-US" sz="1400" noProof="1"/>
              <a:t>Risk Retention Groups</a:t>
            </a:r>
            <a:endParaRPr lang="en-US" sz="1050" noProof="1">
              <a:solidFill>
                <a:schemeClr val="bg1">
                  <a:lumMod val="50000"/>
                </a:schemeClr>
              </a:solidFill>
              <a:cs typeface="+mn-cs"/>
            </a:endParaRPr>
          </a:p>
        </p:txBody>
      </p:sp>
      <p:sp>
        <p:nvSpPr>
          <p:cNvPr id="60" name="_text"/>
          <p:cNvSpPr txBox="1">
            <a:spLocks/>
          </p:cNvSpPr>
          <p:nvPr/>
        </p:nvSpPr>
        <p:spPr bwMode="gray">
          <a:xfrm>
            <a:off x="5155784" y="2749240"/>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Captives</a:t>
            </a:r>
            <a:endParaRPr lang="en-US" sz="1050" noProof="1">
              <a:solidFill>
                <a:schemeClr val="bg1">
                  <a:lumMod val="50000"/>
                </a:schemeClr>
              </a:solidFill>
              <a:cs typeface="+mn-cs"/>
            </a:endParaRPr>
          </a:p>
        </p:txBody>
      </p:sp>
      <p:sp>
        <p:nvSpPr>
          <p:cNvPr id="69" name="_text"/>
          <p:cNvSpPr txBox="1">
            <a:spLocks/>
          </p:cNvSpPr>
          <p:nvPr/>
        </p:nvSpPr>
        <p:spPr bwMode="gray">
          <a:xfrm>
            <a:off x="5159306" y="3456945"/>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10000"/>
              </a:lnSpc>
              <a:spcAft>
                <a:spcPts val="1000"/>
              </a:spcAft>
              <a:buClr>
                <a:srgbClr val="AFAFAF"/>
              </a:buClr>
            </a:pPr>
            <a:r>
              <a:rPr lang="en-US" sz="1400" noProof="1"/>
              <a:t>Loss Financing Programs</a:t>
            </a:r>
            <a:endParaRPr lang="en-US" sz="1050" noProof="1">
              <a:solidFill>
                <a:schemeClr val="bg1">
                  <a:lumMod val="50000"/>
                </a:schemeClr>
              </a:solidFill>
              <a:cs typeface="+mn-cs"/>
            </a:endParaRPr>
          </a:p>
        </p:txBody>
      </p:sp>
      <p:sp>
        <p:nvSpPr>
          <p:cNvPr id="76" name="_text"/>
          <p:cNvSpPr txBox="1">
            <a:spLocks/>
          </p:cNvSpPr>
          <p:nvPr/>
        </p:nvSpPr>
        <p:spPr bwMode="gray">
          <a:xfrm>
            <a:off x="5159306" y="4172024"/>
            <a:ext cx="3449154" cy="468000"/>
          </a:xfrm>
          <a:prstGeom prst="rect">
            <a:avLst/>
          </a:prstGeom>
          <a:noFill/>
          <a:ln w="12700">
            <a:noFill/>
            <a:miter lim="800000"/>
            <a:headEnd/>
            <a:tailEnd/>
          </a:ln>
          <a:effectLst/>
        </p:spPr>
        <p:txBody>
          <a:bodyPr lIns="144000" tIns="108000" rIns="144000" bIns="72000" anchor="ctr" anchorCtr="0"/>
          <a:lstStyle>
            <a:defPPr>
              <a:defRPr lang="de-DE"/>
            </a:defPPr>
            <a:lvl1pPr indent="0">
              <a:lnSpc>
                <a:spcPct val="95000"/>
              </a:lnSpc>
              <a:spcAft>
                <a:spcPts val="800"/>
              </a:spcAft>
              <a:buClr>
                <a:srgbClr val="808080"/>
              </a:buClr>
              <a:defRPr sz="1600">
                <a:solidFill>
                  <a:srgbClr val="646464"/>
                </a:solidFill>
                <a:cs typeface="Arial" charset="0"/>
              </a:defRPr>
            </a:lvl1pPr>
          </a:lstStyle>
          <a:p>
            <a:pPr>
              <a:lnSpc>
                <a:spcPct val="100000"/>
              </a:lnSpc>
              <a:spcAft>
                <a:spcPts val="0"/>
              </a:spcAft>
              <a:buClr>
                <a:srgbClr val="AFAFAF"/>
              </a:buClr>
            </a:pPr>
            <a:r>
              <a:rPr lang="en-US" sz="1400" noProof="1"/>
              <a:t>Performance Based Participation Programs</a:t>
            </a:r>
            <a:endParaRPr lang="en-US" sz="1050" noProof="1">
              <a:solidFill>
                <a:schemeClr val="bg1">
                  <a:lumMod val="50000"/>
                </a:schemeClr>
              </a:solidFill>
              <a:cs typeface="+mn-cs"/>
            </a:endParaRPr>
          </a:p>
        </p:txBody>
      </p:sp>
      <p:grpSp>
        <p:nvGrpSpPr>
          <p:cNvPr id="93" name="Gruppieren 44"/>
          <p:cNvGrpSpPr/>
          <p:nvPr/>
        </p:nvGrpSpPr>
        <p:grpSpPr>
          <a:xfrm>
            <a:off x="4520112" y="4119999"/>
            <a:ext cx="580006" cy="572340"/>
            <a:chOff x="4889947" y="1801860"/>
            <a:chExt cx="622211" cy="622211"/>
          </a:xfrm>
        </p:grpSpPr>
        <p:sp>
          <p:nvSpPr>
            <p:cNvPr id="94" name="Rechteck 45"/>
            <p:cNvSpPr/>
            <p:nvPr/>
          </p:nvSpPr>
          <p:spPr bwMode="auto">
            <a:xfrm>
              <a:off x="4889947" y="1801860"/>
              <a:ext cx="622211" cy="622211"/>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95" name="Group 5"/>
            <p:cNvGrpSpPr>
              <a:grpSpLocks noChangeAspect="1"/>
            </p:cNvGrpSpPr>
            <p:nvPr/>
          </p:nvGrpSpPr>
          <p:grpSpPr bwMode="auto">
            <a:xfrm>
              <a:off x="4988435" y="1926304"/>
              <a:ext cx="425236" cy="373708"/>
              <a:chOff x="2616" y="1579"/>
              <a:chExt cx="817" cy="718"/>
            </a:xfrm>
            <a:solidFill>
              <a:schemeClr val="bg1"/>
            </a:solidFill>
          </p:grpSpPr>
          <p:sp>
            <p:nvSpPr>
              <p:cNvPr id="96" name="Freeform 6"/>
              <p:cNvSpPr>
                <a:spLocks noEditPoints="1"/>
              </p:cNvSpPr>
              <p:nvPr/>
            </p:nvSpPr>
            <p:spPr bwMode="auto">
              <a:xfrm>
                <a:off x="2616" y="1579"/>
                <a:ext cx="817" cy="718"/>
              </a:xfrm>
              <a:custGeom>
                <a:avLst/>
                <a:gdLst>
                  <a:gd name="T0" fmla="*/ 325 w 346"/>
                  <a:gd name="T1" fmla="*/ 1 h 304"/>
                  <a:gd name="T2" fmla="*/ 22 w 346"/>
                  <a:gd name="T3" fmla="*/ 0 h 304"/>
                  <a:gd name="T4" fmla="*/ 0 w 346"/>
                  <a:gd name="T5" fmla="*/ 22 h 304"/>
                  <a:gd name="T6" fmla="*/ 0 w 346"/>
                  <a:gd name="T7" fmla="*/ 281 h 304"/>
                  <a:gd name="T8" fmla="*/ 21 w 346"/>
                  <a:gd name="T9" fmla="*/ 303 h 304"/>
                  <a:gd name="T10" fmla="*/ 324 w 346"/>
                  <a:gd name="T11" fmla="*/ 304 h 304"/>
                  <a:gd name="T12" fmla="*/ 346 w 346"/>
                  <a:gd name="T13" fmla="*/ 282 h 304"/>
                  <a:gd name="T14" fmla="*/ 346 w 346"/>
                  <a:gd name="T15" fmla="*/ 23 h 304"/>
                  <a:gd name="T16" fmla="*/ 325 w 346"/>
                  <a:gd name="T17" fmla="*/ 1 h 304"/>
                  <a:gd name="T18" fmla="*/ 329 w 346"/>
                  <a:gd name="T19" fmla="*/ 286 h 304"/>
                  <a:gd name="T20" fmla="*/ 17 w 346"/>
                  <a:gd name="T21" fmla="*/ 286 h 304"/>
                  <a:gd name="T22" fmla="*/ 17 w 346"/>
                  <a:gd name="T23" fmla="*/ 18 h 304"/>
                  <a:gd name="T24" fmla="*/ 329 w 346"/>
                  <a:gd name="T25" fmla="*/ 19 h 304"/>
                  <a:gd name="T26" fmla="*/ 329 w 346"/>
                  <a:gd name="T27"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04">
                    <a:moveTo>
                      <a:pt x="325" y="1"/>
                    </a:moveTo>
                    <a:cubicBezTo>
                      <a:pt x="22" y="0"/>
                      <a:pt x="22" y="0"/>
                      <a:pt x="22" y="0"/>
                    </a:cubicBezTo>
                    <a:cubicBezTo>
                      <a:pt x="10" y="0"/>
                      <a:pt x="0" y="10"/>
                      <a:pt x="0" y="22"/>
                    </a:cubicBezTo>
                    <a:cubicBezTo>
                      <a:pt x="0" y="281"/>
                      <a:pt x="0" y="281"/>
                      <a:pt x="0" y="281"/>
                    </a:cubicBezTo>
                    <a:cubicBezTo>
                      <a:pt x="0" y="293"/>
                      <a:pt x="9" y="303"/>
                      <a:pt x="21" y="303"/>
                    </a:cubicBezTo>
                    <a:cubicBezTo>
                      <a:pt x="324" y="304"/>
                      <a:pt x="324" y="304"/>
                      <a:pt x="324" y="304"/>
                    </a:cubicBezTo>
                    <a:cubicBezTo>
                      <a:pt x="336" y="304"/>
                      <a:pt x="346" y="294"/>
                      <a:pt x="346" y="282"/>
                    </a:cubicBezTo>
                    <a:cubicBezTo>
                      <a:pt x="346" y="23"/>
                      <a:pt x="346" y="23"/>
                      <a:pt x="346" y="23"/>
                    </a:cubicBezTo>
                    <a:cubicBezTo>
                      <a:pt x="346" y="11"/>
                      <a:pt x="336" y="1"/>
                      <a:pt x="325" y="1"/>
                    </a:cubicBezTo>
                    <a:close/>
                    <a:moveTo>
                      <a:pt x="329" y="286"/>
                    </a:moveTo>
                    <a:cubicBezTo>
                      <a:pt x="17" y="286"/>
                      <a:pt x="17" y="286"/>
                      <a:pt x="17" y="286"/>
                    </a:cubicBezTo>
                    <a:cubicBezTo>
                      <a:pt x="17" y="18"/>
                      <a:pt x="17" y="18"/>
                      <a:pt x="17" y="18"/>
                    </a:cubicBezTo>
                    <a:cubicBezTo>
                      <a:pt x="329" y="19"/>
                      <a:pt x="329" y="19"/>
                      <a:pt x="329" y="19"/>
                    </a:cubicBezTo>
                    <a:lnTo>
                      <a:pt x="329" y="2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7"/>
              <p:cNvSpPr>
                <a:spLocks noEditPoints="1"/>
              </p:cNvSpPr>
              <p:nvPr/>
            </p:nvSpPr>
            <p:spPr bwMode="auto">
              <a:xfrm>
                <a:off x="2767" y="1683"/>
                <a:ext cx="513" cy="513"/>
              </a:xfrm>
              <a:custGeom>
                <a:avLst/>
                <a:gdLst>
                  <a:gd name="T0" fmla="*/ 109 w 217"/>
                  <a:gd name="T1" fmla="*/ 217 h 217"/>
                  <a:gd name="T2" fmla="*/ 195 w 217"/>
                  <a:gd name="T3" fmla="*/ 174 h 217"/>
                  <a:gd name="T4" fmla="*/ 109 w 217"/>
                  <a:gd name="T5" fmla="*/ 108 h 217"/>
                  <a:gd name="T6" fmla="*/ 109 w 217"/>
                  <a:gd name="T7" fmla="*/ 0 h 217"/>
                  <a:gd name="T8" fmla="*/ 0 w 217"/>
                  <a:gd name="T9" fmla="*/ 108 h 217"/>
                  <a:gd name="T10" fmla="*/ 109 w 217"/>
                  <a:gd name="T11" fmla="*/ 217 h 217"/>
                  <a:gd name="T12" fmla="*/ 95 w 217"/>
                  <a:gd name="T13" fmla="*/ 14 h 217"/>
                  <a:gd name="T14" fmla="*/ 95 w 217"/>
                  <a:gd name="T15" fmla="*/ 108 h 217"/>
                  <a:gd name="T16" fmla="*/ 101 w 217"/>
                  <a:gd name="T17" fmla="*/ 119 h 217"/>
                  <a:gd name="T18" fmla="*/ 175 w 217"/>
                  <a:gd name="T19" fmla="*/ 176 h 217"/>
                  <a:gd name="T20" fmla="*/ 109 w 217"/>
                  <a:gd name="T21" fmla="*/ 203 h 217"/>
                  <a:gd name="T22" fmla="*/ 14 w 217"/>
                  <a:gd name="T23" fmla="*/ 108 h 217"/>
                  <a:gd name="T24" fmla="*/ 95 w 217"/>
                  <a:gd name="T25" fmla="*/ 14 h 217"/>
                  <a:gd name="T26" fmla="*/ 128 w 217"/>
                  <a:gd name="T27" fmla="*/ 1 h 217"/>
                  <a:gd name="T28" fmla="*/ 128 w 217"/>
                  <a:gd name="T29" fmla="*/ 98 h 217"/>
                  <a:gd name="T30" fmla="*/ 205 w 217"/>
                  <a:gd name="T31" fmla="*/ 158 h 217"/>
                  <a:gd name="T32" fmla="*/ 217 w 217"/>
                  <a:gd name="T33" fmla="*/ 108 h 217"/>
                  <a:gd name="T34" fmla="*/ 128 w 217"/>
                  <a:gd name="T35"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17">
                    <a:moveTo>
                      <a:pt x="109" y="217"/>
                    </a:moveTo>
                    <a:cubicBezTo>
                      <a:pt x="144" y="217"/>
                      <a:pt x="175" y="200"/>
                      <a:pt x="195" y="174"/>
                    </a:cubicBezTo>
                    <a:cubicBezTo>
                      <a:pt x="109" y="108"/>
                      <a:pt x="109" y="108"/>
                      <a:pt x="109" y="108"/>
                    </a:cubicBezTo>
                    <a:cubicBezTo>
                      <a:pt x="109" y="0"/>
                      <a:pt x="109" y="0"/>
                      <a:pt x="109" y="0"/>
                    </a:cubicBezTo>
                    <a:cubicBezTo>
                      <a:pt x="49" y="0"/>
                      <a:pt x="0" y="48"/>
                      <a:pt x="0" y="108"/>
                    </a:cubicBezTo>
                    <a:cubicBezTo>
                      <a:pt x="0" y="168"/>
                      <a:pt x="49" y="217"/>
                      <a:pt x="109" y="217"/>
                    </a:cubicBezTo>
                    <a:close/>
                    <a:moveTo>
                      <a:pt x="95" y="14"/>
                    </a:moveTo>
                    <a:cubicBezTo>
                      <a:pt x="95" y="108"/>
                      <a:pt x="95" y="108"/>
                      <a:pt x="95" y="108"/>
                    </a:cubicBezTo>
                    <a:cubicBezTo>
                      <a:pt x="95" y="112"/>
                      <a:pt x="97" y="116"/>
                      <a:pt x="101" y="119"/>
                    </a:cubicBezTo>
                    <a:cubicBezTo>
                      <a:pt x="175" y="176"/>
                      <a:pt x="175" y="176"/>
                      <a:pt x="175" y="176"/>
                    </a:cubicBezTo>
                    <a:cubicBezTo>
                      <a:pt x="157" y="193"/>
                      <a:pt x="134" y="203"/>
                      <a:pt x="109" y="203"/>
                    </a:cubicBezTo>
                    <a:cubicBezTo>
                      <a:pt x="57" y="203"/>
                      <a:pt x="14" y="160"/>
                      <a:pt x="14" y="108"/>
                    </a:cubicBezTo>
                    <a:cubicBezTo>
                      <a:pt x="14" y="60"/>
                      <a:pt x="49" y="21"/>
                      <a:pt x="95" y="14"/>
                    </a:cubicBezTo>
                    <a:close/>
                    <a:moveTo>
                      <a:pt x="128" y="1"/>
                    </a:moveTo>
                    <a:cubicBezTo>
                      <a:pt x="128" y="98"/>
                      <a:pt x="128" y="98"/>
                      <a:pt x="128" y="98"/>
                    </a:cubicBezTo>
                    <a:cubicBezTo>
                      <a:pt x="205" y="158"/>
                      <a:pt x="205" y="158"/>
                      <a:pt x="205" y="158"/>
                    </a:cubicBezTo>
                    <a:cubicBezTo>
                      <a:pt x="213" y="143"/>
                      <a:pt x="217" y="126"/>
                      <a:pt x="217" y="108"/>
                    </a:cubicBezTo>
                    <a:cubicBezTo>
                      <a:pt x="217" y="55"/>
                      <a:pt x="179" y="10"/>
                      <a:pt x="128"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98" name="Gruppieren 35"/>
          <p:cNvGrpSpPr/>
          <p:nvPr/>
        </p:nvGrpSpPr>
        <p:grpSpPr>
          <a:xfrm>
            <a:off x="4510617" y="1307235"/>
            <a:ext cx="583200" cy="583200"/>
            <a:chOff x="1570285" y="1541577"/>
            <a:chExt cx="583200" cy="583200"/>
          </a:xfrm>
        </p:grpSpPr>
        <p:sp>
          <p:nvSpPr>
            <p:cNvPr id="99" name="Rechteck 178"/>
            <p:cNvSpPr/>
            <p:nvPr/>
          </p:nvSpPr>
          <p:spPr bwMode="auto">
            <a:xfrm>
              <a:off x="1570285" y="1541577"/>
              <a:ext cx="583200" cy="583200"/>
            </a:xfrm>
            <a:prstGeom prst="rect">
              <a:avLst/>
            </a:prstGeom>
            <a:solidFill>
              <a:schemeClr val="accent1"/>
            </a:solidFill>
            <a:ln w="2857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Freeform 48"/>
            <p:cNvSpPr>
              <a:spLocks noEditPoints="1"/>
            </p:cNvSpPr>
            <p:nvPr/>
          </p:nvSpPr>
          <p:spPr bwMode="auto">
            <a:xfrm>
              <a:off x="1656580" y="1627872"/>
              <a:ext cx="410609" cy="410610"/>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146 w 146"/>
                <a:gd name="T11" fmla="*/ 73 h 146"/>
                <a:gd name="T12" fmla="*/ 73 w 146"/>
                <a:gd name="T13" fmla="*/ 0 h 146"/>
                <a:gd name="T14" fmla="*/ 0 w 146"/>
                <a:gd name="T15" fmla="*/ 73 h 146"/>
                <a:gd name="T16" fmla="*/ 73 w 146"/>
                <a:gd name="T17" fmla="*/ 146 h 146"/>
                <a:gd name="T18" fmla="*/ 146 w 146"/>
                <a:gd name="T19" fmla="*/ 73 h 146"/>
                <a:gd name="T20" fmla="*/ 116 w 146"/>
                <a:gd name="T21" fmla="*/ 73 h 146"/>
                <a:gd name="T22" fmla="*/ 73 w 146"/>
                <a:gd name="T23" fmla="*/ 0 h 146"/>
                <a:gd name="T24" fmla="*/ 31 w 146"/>
                <a:gd name="T25" fmla="*/ 73 h 146"/>
                <a:gd name="T26" fmla="*/ 73 w 146"/>
                <a:gd name="T27" fmla="*/ 146 h 146"/>
                <a:gd name="T28" fmla="*/ 116 w 146"/>
                <a:gd name="T29" fmla="*/ 73 h 146"/>
                <a:gd name="T30" fmla="*/ 146 w 146"/>
                <a:gd name="T31" fmla="*/ 73 h 146"/>
                <a:gd name="T32" fmla="*/ 0 w 146"/>
                <a:gd name="T33" fmla="*/ 73 h 146"/>
                <a:gd name="T34" fmla="*/ 136 w 146"/>
                <a:gd name="T35" fmla="*/ 36 h 146"/>
                <a:gd name="T36" fmla="*/ 10 w 146"/>
                <a:gd name="T37" fmla="*/ 36 h 146"/>
                <a:gd name="T38" fmla="*/ 10 w 146"/>
                <a:gd name="T39" fmla="*/ 110 h 146"/>
                <a:gd name="T40" fmla="*/ 136 w 146"/>
                <a:gd name="T41" fmla="*/ 110 h 146"/>
                <a:gd name="T42" fmla="*/ 73 w 146"/>
                <a:gd name="T43" fmla="*/ 0 h 146"/>
                <a:gd name="T44" fmla="*/ 73 w 146"/>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46">
                  <a:moveTo>
                    <a:pt x="73" y="146"/>
                  </a:moveTo>
                  <a:cubicBezTo>
                    <a:pt x="33" y="146"/>
                    <a:pt x="0" y="113"/>
                    <a:pt x="0" y="73"/>
                  </a:cubicBezTo>
                  <a:cubicBezTo>
                    <a:pt x="0" y="33"/>
                    <a:pt x="33" y="0"/>
                    <a:pt x="73" y="0"/>
                  </a:cubicBezTo>
                  <a:cubicBezTo>
                    <a:pt x="114" y="0"/>
                    <a:pt x="146" y="33"/>
                    <a:pt x="146" y="73"/>
                  </a:cubicBezTo>
                  <a:cubicBezTo>
                    <a:pt x="146" y="113"/>
                    <a:pt x="114" y="146"/>
                    <a:pt x="73" y="146"/>
                  </a:cubicBezTo>
                  <a:close/>
                  <a:moveTo>
                    <a:pt x="146" y="73"/>
                  </a:moveTo>
                  <a:cubicBezTo>
                    <a:pt x="146" y="33"/>
                    <a:pt x="114" y="0"/>
                    <a:pt x="73" y="0"/>
                  </a:cubicBezTo>
                  <a:cubicBezTo>
                    <a:pt x="33" y="0"/>
                    <a:pt x="0" y="33"/>
                    <a:pt x="0" y="73"/>
                  </a:cubicBezTo>
                  <a:cubicBezTo>
                    <a:pt x="0" y="113"/>
                    <a:pt x="33" y="146"/>
                    <a:pt x="73" y="146"/>
                  </a:cubicBezTo>
                  <a:cubicBezTo>
                    <a:pt x="114" y="146"/>
                    <a:pt x="146" y="113"/>
                    <a:pt x="146" y="73"/>
                  </a:cubicBezTo>
                  <a:close/>
                  <a:moveTo>
                    <a:pt x="116" y="73"/>
                  </a:moveTo>
                  <a:cubicBezTo>
                    <a:pt x="116" y="33"/>
                    <a:pt x="97" y="0"/>
                    <a:pt x="73" y="0"/>
                  </a:cubicBezTo>
                  <a:cubicBezTo>
                    <a:pt x="50" y="0"/>
                    <a:pt x="31" y="33"/>
                    <a:pt x="31" y="73"/>
                  </a:cubicBezTo>
                  <a:cubicBezTo>
                    <a:pt x="31" y="113"/>
                    <a:pt x="50" y="146"/>
                    <a:pt x="73" y="146"/>
                  </a:cubicBezTo>
                  <a:cubicBezTo>
                    <a:pt x="97" y="146"/>
                    <a:pt x="116" y="113"/>
                    <a:pt x="116" y="73"/>
                  </a:cubicBezTo>
                  <a:close/>
                  <a:moveTo>
                    <a:pt x="146" y="73"/>
                  </a:moveTo>
                  <a:cubicBezTo>
                    <a:pt x="0" y="73"/>
                    <a:pt x="0" y="73"/>
                    <a:pt x="0" y="73"/>
                  </a:cubicBezTo>
                  <a:moveTo>
                    <a:pt x="136" y="36"/>
                  </a:moveTo>
                  <a:cubicBezTo>
                    <a:pt x="10" y="36"/>
                    <a:pt x="10" y="36"/>
                    <a:pt x="10" y="36"/>
                  </a:cubicBezTo>
                  <a:moveTo>
                    <a:pt x="10" y="110"/>
                  </a:moveTo>
                  <a:cubicBezTo>
                    <a:pt x="136" y="110"/>
                    <a:pt x="136" y="110"/>
                    <a:pt x="136" y="110"/>
                  </a:cubicBezTo>
                  <a:moveTo>
                    <a:pt x="73" y="0"/>
                  </a:moveTo>
                  <a:cubicBezTo>
                    <a:pt x="73" y="146"/>
                    <a:pt x="73" y="146"/>
                    <a:pt x="73" y="146"/>
                  </a:cubicBezTo>
                </a:path>
              </a:pathLst>
            </a:custGeom>
            <a:noFill/>
            <a:ln w="28575">
              <a:solidFill>
                <a:schemeClr val="bg1"/>
              </a:solidFill>
              <a:round/>
              <a:headEnd/>
              <a:tailEnd/>
            </a:ln>
            <a:effectLst>
              <a:outerShdw blurRad="76200" dist="25400" dir="2700000" algn="ctr" rotWithShape="0">
                <a:srgbClr val="000000">
                  <a:alpha val="2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04" name="Gruppieren 42"/>
          <p:cNvGrpSpPr/>
          <p:nvPr/>
        </p:nvGrpSpPr>
        <p:grpSpPr>
          <a:xfrm>
            <a:off x="4520112" y="3402575"/>
            <a:ext cx="583200" cy="583200"/>
            <a:chOff x="938818" y="3287030"/>
            <a:chExt cx="583200" cy="583200"/>
          </a:xfrm>
        </p:grpSpPr>
        <p:sp>
          <p:nvSpPr>
            <p:cNvPr id="105" name="Rechteck 162"/>
            <p:cNvSpPr/>
            <p:nvPr/>
          </p:nvSpPr>
          <p:spPr bwMode="auto">
            <a:xfrm>
              <a:off x="938818" y="3287030"/>
              <a:ext cx="583200" cy="583200"/>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Freeform 15"/>
            <p:cNvSpPr>
              <a:spLocks noEditPoints="1"/>
            </p:cNvSpPr>
            <p:nvPr/>
          </p:nvSpPr>
          <p:spPr bwMode="auto">
            <a:xfrm>
              <a:off x="1047039" y="3393467"/>
              <a:ext cx="366756" cy="370327"/>
            </a:xfrm>
            <a:custGeom>
              <a:avLst/>
              <a:gdLst>
                <a:gd name="T0" fmla="*/ 173 w 174"/>
                <a:gd name="T1" fmla="*/ 65 h 176"/>
                <a:gd name="T2" fmla="*/ 173 w 174"/>
                <a:gd name="T3" fmla="*/ 53 h 176"/>
                <a:gd name="T4" fmla="*/ 158 w 174"/>
                <a:gd name="T5" fmla="*/ 41 h 176"/>
                <a:gd name="T6" fmla="*/ 160 w 174"/>
                <a:gd name="T7" fmla="*/ 22 h 176"/>
                <a:gd name="T8" fmla="*/ 151 w 174"/>
                <a:gd name="T9" fmla="*/ 13 h 176"/>
                <a:gd name="T10" fmla="*/ 130 w 174"/>
                <a:gd name="T11" fmla="*/ 17 h 176"/>
                <a:gd name="T12" fmla="*/ 118 w 174"/>
                <a:gd name="T13" fmla="*/ 1 h 176"/>
                <a:gd name="T14" fmla="*/ 105 w 174"/>
                <a:gd name="T15" fmla="*/ 1 h 176"/>
                <a:gd name="T16" fmla="*/ 94 w 174"/>
                <a:gd name="T17" fmla="*/ 17 h 176"/>
                <a:gd name="T18" fmla="*/ 75 w 174"/>
                <a:gd name="T19" fmla="*/ 16 h 176"/>
                <a:gd name="T20" fmla="*/ 67 w 174"/>
                <a:gd name="T21" fmla="*/ 25 h 176"/>
                <a:gd name="T22" fmla="*/ 71 w 174"/>
                <a:gd name="T23" fmla="*/ 44 h 176"/>
                <a:gd name="T24" fmla="*/ 55 w 174"/>
                <a:gd name="T25" fmla="*/ 57 h 176"/>
                <a:gd name="T26" fmla="*/ 55 w 174"/>
                <a:gd name="T27" fmla="*/ 69 h 176"/>
                <a:gd name="T28" fmla="*/ 70 w 174"/>
                <a:gd name="T29" fmla="*/ 80 h 176"/>
                <a:gd name="T30" fmla="*/ 68 w 174"/>
                <a:gd name="T31" fmla="*/ 99 h 176"/>
                <a:gd name="T32" fmla="*/ 77 w 174"/>
                <a:gd name="T33" fmla="*/ 108 h 176"/>
                <a:gd name="T34" fmla="*/ 98 w 174"/>
                <a:gd name="T35" fmla="*/ 104 h 176"/>
                <a:gd name="T36" fmla="*/ 111 w 174"/>
                <a:gd name="T37" fmla="*/ 120 h 176"/>
                <a:gd name="T38" fmla="*/ 123 w 174"/>
                <a:gd name="T39" fmla="*/ 120 h 176"/>
                <a:gd name="T40" fmla="*/ 134 w 174"/>
                <a:gd name="T41" fmla="*/ 104 h 176"/>
                <a:gd name="T42" fmla="*/ 153 w 174"/>
                <a:gd name="T43" fmla="*/ 105 h 176"/>
                <a:gd name="T44" fmla="*/ 162 w 174"/>
                <a:gd name="T45" fmla="*/ 96 h 176"/>
                <a:gd name="T46" fmla="*/ 157 w 174"/>
                <a:gd name="T47" fmla="*/ 77 h 176"/>
                <a:gd name="T48" fmla="*/ 173 w 174"/>
                <a:gd name="T49" fmla="*/ 65 h 176"/>
                <a:gd name="T50" fmla="*/ 114 w 174"/>
                <a:gd name="T51" fmla="*/ 76 h 176"/>
                <a:gd name="T52" fmla="*/ 99 w 174"/>
                <a:gd name="T53" fmla="*/ 60 h 176"/>
                <a:gd name="T54" fmla="*/ 114 w 174"/>
                <a:gd name="T55" fmla="*/ 45 h 176"/>
                <a:gd name="T56" fmla="*/ 129 w 174"/>
                <a:gd name="T57" fmla="*/ 60 h 176"/>
                <a:gd name="T58" fmla="*/ 114 w 174"/>
                <a:gd name="T59" fmla="*/ 76 h 176"/>
                <a:gd name="T60" fmla="*/ 83 w 174"/>
                <a:gd name="T61" fmla="*/ 123 h 176"/>
                <a:gd name="T62" fmla="*/ 79 w 174"/>
                <a:gd name="T63" fmla="*/ 115 h 176"/>
                <a:gd name="T64" fmla="*/ 66 w 174"/>
                <a:gd name="T65" fmla="*/ 110 h 176"/>
                <a:gd name="T66" fmla="*/ 62 w 174"/>
                <a:gd name="T67" fmla="*/ 97 h 176"/>
                <a:gd name="T68" fmla="*/ 54 w 174"/>
                <a:gd name="T69" fmla="*/ 94 h 176"/>
                <a:gd name="T70" fmla="*/ 41 w 174"/>
                <a:gd name="T71" fmla="*/ 102 h 176"/>
                <a:gd name="T72" fmla="*/ 28 w 174"/>
                <a:gd name="T73" fmla="*/ 94 h 176"/>
                <a:gd name="T74" fmla="*/ 20 w 174"/>
                <a:gd name="T75" fmla="*/ 97 h 176"/>
                <a:gd name="T76" fmla="*/ 17 w 174"/>
                <a:gd name="T77" fmla="*/ 110 h 176"/>
                <a:gd name="T78" fmla="*/ 3 w 174"/>
                <a:gd name="T79" fmla="*/ 115 h 176"/>
                <a:gd name="T80" fmla="*/ 0 w 174"/>
                <a:gd name="T81" fmla="*/ 123 h 176"/>
                <a:gd name="T82" fmla="*/ 8 w 174"/>
                <a:gd name="T83" fmla="*/ 135 h 176"/>
                <a:gd name="T84" fmla="*/ 0 w 174"/>
                <a:gd name="T85" fmla="*/ 148 h 176"/>
                <a:gd name="T86" fmla="*/ 3 w 174"/>
                <a:gd name="T87" fmla="*/ 156 h 176"/>
                <a:gd name="T88" fmla="*/ 17 w 174"/>
                <a:gd name="T89" fmla="*/ 160 h 176"/>
                <a:gd name="T90" fmla="*/ 20 w 174"/>
                <a:gd name="T91" fmla="*/ 173 h 176"/>
                <a:gd name="T92" fmla="*/ 28 w 174"/>
                <a:gd name="T93" fmla="*/ 176 h 176"/>
                <a:gd name="T94" fmla="*/ 41 w 174"/>
                <a:gd name="T95" fmla="*/ 168 h 176"/>
                <a:gd name="T96" fmla="*/ 54 w 174"/>
                <a:gd name="T97" fmla="*/ 176 h 176"/>
                <a:gd name="T98" fmla="*/ 62 w 174"/>
                <a:gd name="T99" fmla="*/ 173 h 176"/>
                <a:gd name="T100" fmla="*/ 66 w 174"/>
                <a:gd name="T101" fmla="*/ 160 h 176"/>
                <a:gd name="T102" fmla="*/ 79 w 174"/>
                <a:gd name="T103" fmla="*/ 155 h 176"/>
                <a:gd name="T104" fmla="*/ 83 w 174"/>
                <a:gd name="T105" fmla="*/ 147 h 176"/>
                <a:gd name="T106" fmla="*/ 75 w 174"/>
                <a:gd name="T107" fmla="*/ 135 h 176"/>
                <a:gd name="T108" fmla="*/ 83 w 174"/>
                <a:gd name="T109" fmla="*/ 123 h 176"/>
                <a:gd name="T110" fmla="*/ 41 w 174"/>
                <a:gd name="T111" fmla="*/ 150 h 176"/>
                <a:gd name="T112" fmla="*/ 26 w 174"/>
                <a:gd name="T113" fmla="*/ 135 h 176"/>
                <a:gd name="T114" fmla="*/ 41 w 174"/>
                <a:gd name="T115" fmla="*/ 120 h 176"/>
                <a:gd name="T116" fmla="*/ 56 w 174"/>
                <a:gd name="T117" fmla="*/ 135 h 176"/>
                <a:gd name="T118" fmla="*/ 41 w 174"/>
                <a:gd name="T119"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76">
                  <a:moveTo>
                    <a:pt x="173" y="65"/>
                  </a:moveTo>
                  <a:cubicBezTo>
                    <a:pt x="174" y="61"/>
                    <a:pt x="174" y="57"/>
                    <a:pt x="173" y="53"/>
                  </a:cubicBezTo>
                  <a:cubicBezTo>
                    <a:pt x="165" y="52"/>
                    <a:pt x="161" y="47"/>
                    <a:pt x="158" y="41"/>
                  </a:cubicBezTo>
                  <a:cubicBezTo>
                    <a:pt x="155" y="34"/>
                    <a:pt x="156" y="28"/>
                    <a:pt x="160" y="22"/>
                  </a:cubicBezTo>
                  <a:cubicBezTo>
                    <a:pt x="157" y="19"/>
                    <a:pt x="154" y="16"/>
                    <a:pt x="151" y="13"/>
                  </a:cubicBezTo>
                  <a:cubicBezTo>
                    <a:pt x="145" y="18"/>
                    <a:pt x="137" y="20"/>
                    <a:pt x="130" y="17"/>
                  </a:cubicBezTo>
                  <a:cubicBezTo>
                    <a:pt x="124" y="15"/>
                    <a:pt x="119" y="8"/>
                    <a:pt x="118" y="1"/>
                  </a:cubicBezTo>
                  <a:cubicBezTo>
                    <a:pt x="113" y="0"/>
                    <a:pt x="109" y="1"/>
                    <a:pt x="105" y="1"/>
                  </a:cubicBezTo>
                  <a:cubicBezTo>
                    <a:pt x="105" y="9"/>
                    <a:pt x="101" y="14"/>
                    <a:pt x="94" y="17"/>
                  </a:cubicBezTo>
                  <a:cubicBezTo>
                    <a:pt x="88" y="20"/>
                    <a:pt x="81" y="20"/>
                    <a:pt x="75" y="16"/>
                  </a:cubicBezTo>
                  <a:cubicBezTo>
                    <a:pt x="72" y="18"/>
                    <a:pt x="69" y="21"/>
                    <a:pt x="67" y="25"/>
                  </a:cubicBezTo>
                  <a:cubicBezTo>
                    <a:pt x="72" y="31"/>
                    <a:pt x="74" y="37"/>
                    <a:pt x="71" y="44"/>
                  </a:cubicBezTo>
                  <a:cubicBezTo>
                    <a:pt x="69" y="51"/>
                    <a:pt x="62" y="56"/>
                    <a:pt x="55" y="57"/>
                  </a:cubicBezTo>
                  <a:cubicBezTo>
                    <a:pt x="54" y="61"/>
                    <a:pt x="54" y="65"/>
                    <a:pt x="55" y="69"/>
                  </a:cubicBezTo>
                  <a:cubicBezTo>
                    <a:pt x="63" y="70"/>
                    <a:pt x="68" y="74"/>
                    <a:pt x="70" y="80"/>
                  </a:cubicBezTo>
                  <a:cubicBezTo>
                    <a:pt x="73" y="87"/>
                    <a:pt x="73" y="93"/>
                    <a:pt x="68" y="99"/>
                  </a:cubicBezTo>
                  <a:cubicBezTo>
                    <a:pt x="71" y="102"/>
                    <a:pt x="74" y="105"/>
                    <a:pt x="77" y="108"/>
                  </a:cubicBezTo>
                  <a:cubicBezTo>
                    <a:pt x="83" y="103"/>
                    <a:pt x="91" y="101"/>
                    <a:pt x="98" y="104"/>
                  </a:cubicBezTo>
                  <a:cubicBezTo>
                    <a:pt x="105" y="106"/>
                    <a:pt x="110" y="113"/>
                    <a:pt x="111" y="120"/>
                  </a:cubicBezTo>
                  <a:cubicBezTo>
                    <a:pt x="115" y="120"/>
                    <a:pt x="119" y="120"/>
                    <a:pt x="123" y="120"/>
                  </a:cubicBezTo>
                  <a:cubicBezTo>
                    <a:pt x="124" y="112"/>
                    <a:pt x="127" y="107"/>
                    <a:pt x="134" y="104"/>
                  </a:cubicBezTo>
                  <a:cubicBezTo>
                    <a:pt x="140" y="101"/>
                    <a:pt x="147" y="101"/>
                    <a:pt x="153" y="105"/>
                  </a:cubicBezTo>
                  <a:cubicBezTo>
                    <a:pt x="156" y="102"/>
                    <a:pt x="159" y="99"/>
                    <a:pt x="162" y="96"/>
                  </a:cubicBezTo>
                  <a:cubicBezTo>
                    <a:pt x="157" y="90"/>
                    <a:pt x="155" y="83"/>
                    <a:pt x="157" y="77"/>
                  </a:cubicBezTo>
                  <a:cubicBezTo>
                    <a:pt x="160" y="70"/>
                    <a:pt x="166" y="66"/>
                    <a:pt x="173" y="65"/>
                  </a:cubicBezTo>
                  <a:close/>
                  <a:moveTo>
                    <a:pt x="114" y="76"/>
                  </a:moveTo>
                  <a:cubicBezTo>
                    <a:pt x="106" y="76"/>
                    <a:pt x="99" y="69"/>
                    <a:pt x="99" y="60"/>
                  </a:cubicBezTo>
                  <a:cubicBezTo>
                    <a:pt x="99" y="52"/>
                    <a:pt x="106" y="45"/>
                    <a:pt x="114" y="45"/>
                  </a:cubicBezTo>
                  <a:cubicBezTo>
                    <a:pt x="122" y="45"/>
                    <a:pt x="129" y="52"/>
                    <a:pt x="129" y="60"/>
                  </a:cubicBezTo>
                  <a:cubicBezTo>
                    <a:pt x="129" y="69"/>
                    <a:pt x="122" y="76"/>
                    <a:pt x="114" y="76"/>
                  </a:cubicBezTo>
                  <a:close/>
                  <a:moveTo>
                    <a:pt x="83" y="123"/>
                  </a:moveTo>
                  <a:cubicBezTo>
                    <a:pt x="82" y="120"/>
                    <a:pt x="81" y="117"/>
                    <a:pt x="79" y="115"/>
                  </a:cubicBezTo>
                  <a:cubicBezTo>
                    <a:pt x="74" y="116"/>
                    <a:pt x="69" y="114"/>
                    <a:pt x="66" y="110"/>
                  </a:cubicBezTo>
                  <a:cubicBezTo>
                    <a:pt x="62" y="107"/>
                    <a:pt x="61" y="102"/>
                    <a:pt x="62" y="97"/>
                  </a:cubicBezTo>
                  <a:cubicBezTo>
                    <a:pt x="60" y="96"/>
                    <a:pt x="57" y="94"/>
                    <a:pt x="54" y="94"/>
                  </a:cubicBezTo>
                  <a:cubicBezTo>
                    <a:pt x="51" y="98"/>
                    <a:pt x="46" y="102"/>
                    <a:pt x="41" y="102"/>
                  </a:cubicBezTo>
                  <a:cubicBezTo>
                    <a:pt x="36" y="102"/>
                    <a:pt x="31" y="98"/>
                    <a:pt x="28" y="94"/>
                  </a:cubicBezTo>
                  <a:cubicBezTo>
                    <a:pt x="25" y="94"/>
                    <a:pt x="23" y="96"/>
                    <a:pt x="20" y="97"/>
                  </a:cubicBezTo>
                  <a:cubicBezTo>
                    <a:pt x="21" y="102"/>
                    <a:pt x="20" y="107"/>
                    <a:pt x="17" y="110"/>
                  </a:cubicBezTo>
                  <a:cubicBezTo>
                    <a:pt x="13" y="114"/>
                    <a:pt x="9" y="116"/>
                    <a:pt x="3" y="115"/>
                  </a:cubicBezTo>
                  <a:cubicBezTo>
                    <a:pt x="2" y="117"/>
                    <a:pt x="1" y="120"/>
                    <a:pt x="0" y="123"/>
                  </a:cubicBezTo>
                  <a:cubicBezTo>
                    <a:pt x="5" y="126"/>
                    <a:pt x="8" y="130"/>
                    <a:pt x="8" y="135"/>
                  </a:cubicBezTo>
                  <a:cubicBezTo>
                    <a:pt x="8" y="140"/>
                    <a:pt x="5" y="145"/>
                    <a:pt x="0" y="148"/>
                  </a:cubicBezTo>
                  <a:cubicBezTo>
                    <a:pt x="1" y="151"/>
                    <a:pt x="2" y="154"/>
                    <a:pt x="3" y="156"/>
                  </a:cubicBezTo>
                  <a:cubicBezTo>
                    <a:pt x="9" y="155"/>
                    <a:pt x="13" y="156"/>
                    <a:pt x="17" y="160"/>
                  </a:cubicBezTo>
                  <a:cubicBezTo>
                    <a:pt x="20" y="163"/>
                    <a:pt x="21" y="168"/>
                    <a:pt x="20" y="173"/>
                  </a:cubicBezTo>
                  <a:cubicBezTo>
                    <a:pt x="23" y="174"/>
                    <a:pt x="25" y="176"/>
                    <a:pt x="28" y="176"/>
                  </a:cubicBezTo>
                  <a:cubicBezTo>
                    <a:pt x="31" y="172"/>
                    <a:pt x="36" y="168"/>
                    <a:pt x="41" y="168"/>
                  </a:cubicBezTo>
                  <a:cubicBezTo>
                    <a:pt x="46" y="168"/>
                    <a:pt x="51" y="172"/>
                    <a:pt x="54" y="176"/>
                  </a:cubicBezTo>
                  <a:cubicBezTo>
                    <a:pt x="57" y="176"/>
                    <a:pt x="60" y="174"/>
                    <a:pt x="62" y="173"/>
                  </a:cubicBezTo>
                  <a:cubicBezTo>
                    <a:pt x="61" y="168"/>
                    <a:pt x="62" y="163"/>
                    <a:pt x="66" y="160"/>
                  </a:cubicBezTo>
                  <a:cubicBezTo>
                    <a:pt x="69" y="156"/>
                    <a:pt x="74" y="154"/>
                    <a:pt x="79" y="155"/>
                  </a:cubicBezTo>
                  <a:cubicBezTo>
                    <a:pt x="81" y="153"/>
                    <a:pt x="82" y="150"/>
                    <a:pt x="83" y="147"/>
                  </a:cubicBezTo>
                  <a:cubicBezTo>
                    <a:pt x="78" y="144"/>
                    <a:pt x="75" y="140"/>
                    <a:pt x="75" y="135"/>
                  </a:cubicBezTo>
                  <a:cubicBezTo>
                    <a:pt x="75" y="130"/>
                    <a:pt x="78" y="126"/>
                    <a:pt x="83" y="123"/>
                  </a:cubicBezTo>
                  <a:close/>
                  <a:moveTo>
                    <a:pt x="41" y="150"/>
                  </a:moveTo>
                  <a:cubicBezTo>
                    <a:pt x="33" y="150"/>
                    <a:pt x="26" y="143"/>
                    <a:pt x="26" y="135"/>
                  </a:cubicBezTo>
                  <a:cubicBezTo>
                    <a:pt x="26" y="127"/>
                    <a:pt x="33" y="120"/>
                    <a:pt x="41" y="120"/>
                  </a:cubicBezTo>
                  <a:cubicBezTo>
                    <a:pt x="50" y="120"/>
                    <a:pt x="56" y="127"/>
                    <a:pt x="56" y="135"/>
                  </a:cubicBezTo>
                  <a:cubicBezTo>
                    <a:pt x="56" y="143"/>
                    <a:pt x="50" y="150"/>
                    <a:pt x="41" y="150"/>
                  </a:cubicBezTo>
                  <a:close/>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uppieren 7"/>
          <p:cNvGrpSpPr/>
          <p:nvPr/>
        </p:nvGrpSpPr>
        <p:grpSpPr>
          <a:xfrm>
            <a:off x="4520112" y="2695997"/>
            <a:ext cx="583200" cy="583200"/>
            <a:chOff x="307351" y="3287030"/>
            <a:chExt cx="583200" cy="583200"/>
          </a:xfrm>
        </p:grpSpPr>
        <p:sp>
          <p:nvSpPr>
            <p:cNvPr id="108" name="Rechteck 131"/>
            <p:cNvSpPr/>
            <p:nvPr/>
          </p:nvSpPr>
          <p:spPr bwMode="auto">
            <a:xfrm>
              <a:off x="307351" y="3287030"/>
              <a:ext cx="583200" cy="583200"/>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Freeform 6"/>
            <p:cNvSpPr>
              <a:spLocks noEditPoints="1"/>
            </p:cNvSpPr>
            <p:nvPr/>
          </p:nvSpPr>
          <p:spPr bwMode="auto">
            <a:xfrm>
              <a:off x="432053" y="3417190"/>
              <a:ext cx="333794" cy="322880"/>
            </a:xfrm>
            <a:custGeom>
              <a:avLst/>
              <a:gdLst>
                <a:gd name="T0" fmla="*/ 155 w 155"/>
                <a:gd name="T1" fmla="*/ 134 h 150"/>
                <a:gd name="T2" fmla="*/ 108 w 155"/>
                <a:gd name="T3" fmla="*/ 86 h 150"/>
                <a:gd name="T4" fmla="*/ 115 w 155"/>
                <a:gd name="T5" fmla="*/ 59 h 150"/>
                <a:gd name="T6" fmla="*/ 99 w 155"/>
                <a:gd name="T7" fmla="*/ 18 h 150"/>
                <a:gd name="T8" fmla="*/ 59 w 155"/>
                <a:gd name="T9" fmla="*/ 0 h 150"/>
                <a:gd name="T10" fmla="*/ 59 w 155"/>
                <a:gd name="T11" fmla="*/ 0 h 150"/>
                <a:gd name="T12" fmla="*/ 18 w 155"/>
                <a:gd name="T13" fmla="*/ 16 h 150"/>
                <a:gd name="T14" fmla="*/ 0 w 155"/>
                <a:gd name="T15" fmla="*/ 56 h 150"/>
                <a:gd name="T16" fmla="*/ 16 w 155"/>
                <a:gd name="T17" fmla="*/ 97 h 150"/>
                <a:gd name="T18" fmla="*/ 56 w 155"/>
                <a:gd name="T19" fmla="*/ 115 h 150"/>
                <a:gd name="T20" fmla="*/ 57 w 155"/>
                <a:gd name="T21" fmla="*/ 115 h 150"/>
                <a:gd name="T22" fmla="*/ 93 w 155"/>
                <a:gd name="T23" fmla="*/ 103 h 150"/>
                <a:gd name="T24" fmla="*/ 140 w 155"/>
                <a:gd name="T25" fmla="*/ 150 h 150"/>
                <a:gd name="T26" fmla="*/ 155 w 155"/>
                <a:gd name="T27" fmla="*/ 134 h 150"/>
                <a:gd name="T28" fmla="*/ 155 w 155"/>
                <a:gd name="T29" fmla="*/ 134 h 150"/>
                <a:gd name="T30" fmla="*/ 57 w 155"/>
                <a:gd name="T31" fmla="*/ 93 h 150"/>
                <a:gd name="T32" fmla="*/ 57 w 155"/>
                <a:gd name="T33" fmla="*/ 93 h 150"/>
                <a:gd name="T34" fmla="*/ 32 w 155"/>
                <a:gd name="T35" fmla="*/ 82 h 150"/>
                <a:gd name="T36" fmla="*/ 22 w 155"/>
                <a:gd name="T37" fmla="*/ 57 h 150"/>
                <a:gd name="T38" fmla="*/ 58 w 155"/>
                <a:gd name="T39" fmla="*/ 22 h 150"/>
                <a:gd name="T40" fmla="*/ 59 w 155"/>
                <a:gd name="T41" fmla="*/ 22 h 150"/>
                <a:gd name="T42" fmla="*/ 93 w 155"/>
                <a:gd name="T43" fmla="*/ 59 h 150"/>
                <a:gd name="T44" fmla="*/ 57 w 155"/>
                <a:gd name="T45" fmla="*/ 9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50">
                  <a:moveTo>
                    <a:pt x="155" y="134"/>
                  </a:moveTo>
                  <a:cubicBezTo>
                    <a:pt x="108" y="86"/>
                    <a:pt x="108" y="86"/>
                    <a:pt x="108" y="86"/>
                  </a:cubicBezTo>
                  <a:cubicBezTo>
                    <a:pt x="112" y="78"/>
                    <a:pt x="115" y="69"/>
                    <a:pt x="115" y="59"/>
                  </a:cubicBezTo>
                  <a:cubicBezTo>
                    <a:pt x="115" y="44"/>
                    <a:pt x="110" y="29"/>
                    <a:pt x="99" y="18"/>
                  </a:cubicBezTo>
                  <a:cubicBezTo>
                    <a:pt x="89" y="7"/>
                    <a:pt x="74" y="1"/>
                    <a:pt x="59" y="0"/>
                  </a:cubicBezTo>
                  <a:cubicBezTo>
                    <a:pt x="59" y="0"/>
                    <a:pt x="59" y="0"/>
                    <a:pt x="59" y="0"/>
                  </a:cubicBezTo>
                  <a:cubicBezTo>
                    <a:pt x="43" y="0"/>
                    <a:pt x="29" y="6"/>
                    <a:pt x="18" y="16"/>
                  </a:cubicBezTo>
                  <a:cubicBezTo>
                    <a:pt x="7" y="27"/>
                    <a:pt x="1" y="41"/>
                    <a:pt x="0" y="56"/>
                  </a:cubicBezTo>
                  <a:cubicBezTo>
                    <a:pt x="0" y="71"/>
                    <a:pt x="6" y="86"/>
                    <a:pt x="16" y="97"/>
                  </a:cubicBezTo>
                  <a:cubicBezTo>
                    <a:pt x="27" y="108"/>
                    <a:pt x="41" y="115"/>
                    <a:pt x="56" y="115"/>
                  </a:cubicBezTo>
                  <a:cubicBezTo>
                    <a:pt x="57" y="115"/>
                    <a:pt x="57" y="115"/>
                    <a:pt x="57" y="115"/>
                  </a:cubicBezTo>
                  <a:cubicBezTo>
                    <a:pt x="70" y="115"/>
                    <a:pt x="83" y="111"/>
                    <a:pt x="93" y="103"/>
                  </a:cubicBezTo>
                  <a:cubicBezTo>
                    <a:pt x="140" y="150"/>
                    <a:pt x="140" y="150"/>
                    <a:pt x="140" y="150"/>
                  </a:cubicBezTo>
                  <a:cubicBezTo>
                    <a:pt x="155" y="134"/>
                    <a:pt x="155" y="134"/>
                    <a:pt x="155" y="134"/>
                  </a:cubicBezTo>
                  <a:cubicBezTo>
                    <a:pt x="155" y="134"/>
                    <a:pt x="155" y="134"/>
                    <a:pt x="155" y="134"/>
                  </a:cubicBezTo>
                  <a:close/>
                  <a:moveTo>
                    <a:pt x="57" y="93"/>
                  </a:moveTo>
                  <a:cubicBezTo>
                    <a:pt x="57" y="93"/>
                    <a:pt x="57" y="93"/>
                    <a:pt x="57" y="93"/>
                  </a:cubicBezTo>
                  <a:cubicBezTo>
                    <a:pt x="47" y="93"/>
                    <a:pt x="38" y="89"/>
                    <a:pt x="32" y="82"/>
                  </a:cubicBezTo>
                  <a:cubicBezTo>
                    <a:pt x="25" y="75"/>
                    <a:pt x="22" y="66"/>
                    <a:pt x="22" y="57"/>
                  </a:cubicBezTo>
                  <a:cubicBezTo>
                    <a:pt x="22" y="37"/>
                    <a:pt x="39" y="21"/>
                    <a:pt x="58" y="22"/>
                  </a:cubicBezTo>
                  <a:cubicBezTo>
                    <a:pt x="59" y="22"/>
                    <a:pt x="59" y="22"/>
                    <a:pt x="59" y="22"/>
                  </a:cubicBezTo>
                  <a:cubicBezTo>
                    <a:pt x="78" y="22"/>
                    <a:pt x="94" y="39"/>
                    <a:pt x="93" y="59"/>
                  </a:cubicBezTo>
                  <a:cubicBezTo>
                    <a:pt x="93" y="78"/>
                    <a:pt x="77" y="94"/>
                    <a:pt x="57" y="93"/>
                  </a:cubicBezTo>
                  <a:close/>
                </a:path>
              </a:pathLst>
            </a:custGeom>
            <a:solidFill>
              <a:srgbClr val="FFFFFF"/>
            </a:solidFill>
            <a:ln w="19050" cap="flat">
              <a:noFill/>
              <a:prstDash val="solid"/>
              <a:miter lim="800000"/>
              <a:headEnd/>
              <a:tailEnd/>
            </a:ln>
            <a:effectLst>
              <a:outerShdw blurRad="76200" dist="254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dirty="0"/>
            </a:p>
          </p:txBody>
        </p:sp>
      </p:grpSp>
      <p:pic>
        <p:nvPicPr>
          <p:cNvPr id="115" name="Bild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73" y="3120547"/>
            <a:ext cx="2905109" cy="2923906"/>
          </a:xfrm>
          <a:prstGeom prst="rect">
            <a:avLst/>
          </a:prstGeom>
        </p:spPr>
      </p:pic>
    </p:spTree>
    <p:extLst>
      <p:ext uri="{BB962C8B-B14F-4D97-AF65-F5344CB8AC3E}">
        <p14:creationId xmlns:p14="http://schemas.microsoft.com/office/powerpoint/2010/main" val="424466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794" y="-1"/>
            <a:ext cx="9144001"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2"/>
            <a:ext cx="9161730"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4400" dirty="0"/>
              <a:t>TECHNOLOGY AND DATA-DRIVEN SOLUTIONS</a:t>
            </a:r>
          </a:p>
        </p:txBody>
      </p:sp>
      <p:sp>
        <p:nvSpPr>
          <p:cNvPr id="11" name="Text Placeholder 2"/>
          <p:cNvSpPr>
            <a:spLocks noGrp="1"/>
          </p:cNvSpPr>
          <p:nvPr>
            <p:ph type="body" sz="quarter" idx="4294967295"/>
          </p:nvPr>
        </p:nvSpPr>
        <p:spPr>
          <a:xfrm>
            <a:off x="727167" y="4062118"/>
            <a:ext cx="8658830" cy="336244"/>
          </a:xfrm>
          <a:prstGeom prst="rect">
            <a:avLst/>
          </a:prstGeom>
        </p:spPr>
        <p:txBody>
          <a:bodyPr>
            <a:normAutofit fontScale="77500" lnSpcReduction="20000"/>
          </a:bodyPr>
          <a:lstStyle/>
          <a:p>
            <a:pPr marL="0" indent="0">
              <a:lnSpc>
                <a:spcPct val="100000"/>
              </a:lnSpc>
              <a:spcAft>
                <a:spcPts val="0"/>
              </a:spcAft>
              <a:buNone/>
            </a:pPr>
            <a:r>
              <a:rPr lang="en-US" sz="3200" dirty="0">
                <a:solidFill>
                  <a:schemeClr val="bg1">
                    <a:lumMod val="95000"/>
                  </a:schemeClr>
                </a:solidFill>
              </a:rPr>
              <a:t>TRANSFORMING DATA INTO RESULTS</a:t>
            </a:r>
          </a:p>
        </p:txBody>
      </p:sp>
    </p:spTree>
    <p:extLst>
      <p:ext uri="{BB962C8B-B14F-4D97-AF65-F5344CB8AC3E}">
        <p14:creationId xmlns:p14="http://schemas.microsoft.com/office/powerpoint/2010/main" val="6107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bwMode="gray"/>
        <p:txBody>
          <a:bodyPr/>
          <a:lstStyle/>
          <a:p>
            <a:r>
              <a:rPr lang="en-US" dirty="0"/>
              <a:t>Solutions for the Self-Funded Health Plan Ecosystem</a:t>
            </a:r>
          </a:p>
        </p:txBody>
      </p:sp>
      <p:grpSp>
        <p:nvGrpSpPr>
          <p:cNvPr id="105" name="Gruppieren 104"/>
          <p:cNvGrpSpPr/>
          <p:nvPr/>
        </p:nvGrpSpPr>
        <p:grpSpPr>
          <a:xfrm>
            <a:off x="458008" y="4567598"/>
            <a:ext cx="2021584" cy="443346"/>
            <a:chOff x="457213" y="4567598"/>
            <a:chExt cx="1493297" cy="443346"/>
          </a:xfrm>
        </p:grpSpPr>
        <p:grpSp>
          <p:nvGrpSpPr>
            <p:cNvPr id="64" name="Gruppieren 63"/>
            <p:cNvGrpSpPr/>
            <p:nvPr/>
          </p:nvGrpSpPr>
          <p:grpSpPr>
            <a:xfrm>
              <a:off x="457213" y="4567598"/>
              <a:ext cx="1493297" cy="443346"/>
              <a:chOff x="-922593" y="4567598"/>
              <a:chExt cx="1802334" cy="443346"/>
            </a:xfrm>
          </p:grpSpPr>
          <p:sp>
            <p:nvSpPr>
              <p:cNvPr id="263" name="Rechteck 262"/>
              <p:cNvSpPr/>
              <p:nvPr/>
            </p:nvSpPr>
            <p:spPr bwMode="gray">
              <a:xfrm>
                <a:off x="-922593" y="4567598"/>
                <a:ext cx="1802334"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Third Party Claims Administration</a:t>
                </a:r>
              </a:p>
            </p:txBody>
          </p:sp>
          <p:sp>
            <p:nvSpPr>
              <p:cNvPr id="264" name="Rechteck 263"/>
              <p:cNvSpPr/>
              <p:nvPr/>
            </p:nvSpPr>
            <p:spPr bwMode="gray">
              <a:xfrm>
                <a:off x="-922593" y="4567598"/>
                <a:ext cx="434915" cy="443346"/>
              </a:xfrm>
              <a:prstGeom prst="rect">
                <a:avLst/>
              </a:prstGeom>
              <a:solidFill>
                <a:schemeClr val="accent1">
                  <a:lumMod val="40000"/>
                  <a:lumOff val="60000"/>
                </a:schemeClr>
              </a:solidFill>
              <a:ln w="12700">
                <a:noFill/>
                <a:round/>
                <a:headEnd/>
                <a:tailEnd/>
              </a:ln>
              <a:effectLst/>
            </p:spPr>
            <p:txBody>
              <a:bodyPr rtlCol="0" anchor="ctr"/>
              <a:lstStyle/>
              <a:p>
                <a:pPr algn="ctr"/>
                <a:endParaRPr lang="en-US" dirty="0"/>
              </a:p>
            </p:txBody>
          </p:sp>
        </p:grpSp>
        <p:sp>
          <p:nvSpPr>
            <p:cNvPr id="265" name="Pfeil nach unten 264"/>
            <p:cNvSpPr/>
            <p:nvPr/>
          </p:nvSpPr>
          <p:spPr bwMode="gray">
            <a:xfrm rot="10800000">
              <a:off x="530040" y="4640000"/>
              <a:ext cx="227966" cy="298543"/>
            </a:xfrm>
            <a:prstGeom prst="downArrow">
              <a:avLst/>
            </a:prstGeom>
            <a:solidFill>
              <a:srgbClr val="FFFFFF"/>
            </a:solidFill>
            <a:ln w="12700">
              <a:noFill/>
              <a:round/>
              <a:headEnd/>
              <a:tailEnd/>
            </a:ln>
          </p:spPr>
          <p:txBody>
            <a:bodyPr rtlCol="0" anchor="ctr"/>
            <a:lstStyle/>
            <a:p>
              <a:pPr algn="ctr"/>
              <a:endParaRPr lang="en-US" dirty="0"/>
            </a:p>
          </p:txBody>
        </p:sp>
      </p:grpSp>
      <p:grpSp>
        <p:nvGrpSpPr>
          <p:cNvPr id="60" name="Gruppieren 59"/>
          <p:cNvGrpSpPr/>
          <p:nvPr/>
        </p:nvGrpSpPr>
        <p:grpSpPr>
          <a:xfrm>
            <a:off x="4735727" y="1947121"/>
            <a:ext cx="1359848" cy="3213096"/>
            <a:chOff x="5036370" y="1947120"/>
            <a:chExt cx="1624140" cy="3213096"/>
          </a:xfrm>
        </p:grpSpPr>
        <p:cxnSp>
          <p:nvCxnSpPr>
            <p:cNvPr id="116" name="Gekrümmte Verbindung 115"/>
            <p:cNvCxnSpPr>
              <a:stCxn id="256" idx="3"/>
              <a:endCxn id="250" idx="1"/>
            </p:cNvCxnSpPr>
            <p:nvPr/>
          </p:nvCxnSpPr>
          <p:spPr bwMode="gray">
            <a:xfrm flipV="1">
              <a:off x="5036371" y="2884405"/>
              <a:ext cx="1624139" cy="351345"/>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24" name="Gekrümmte Verbindung 123"/>
            <p:cNvCxnSpPr>
              <a:stCxn id="234" idx="1"/>
              <a:endCxn id="256" idx="3"/>
            </p:cNvCxnSpPr>
            <p:nvPr/>
          </p:nvCxnSpPr>
          <p:spPr bwMode="gray">
            <a:xfrm rot="10800000">
              <a:off x="5036371" y="3235751"/>
              <a:ext cx="1431631" cy="1924465"/>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32" name="Gekrümmte Verbindung 131"/>
            <p:cNvCxnSpPr>
              <a:stCxn id="256" idx="3"/>
              <a:endCxn id="193" idx="1"/>
            </p:cNvCxnSpPr>
            <p:nvPr/>
          </p:nvCxnSpPr>
          <p:spPr bwMode="gray">
            <a:xfrm flipV="1">
              <a:off x="5036370" y="1947120"/>
              <a:ext cx="1589743" cy="1288630"/>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1" name="Gruppieren 60"/>
          <p:cNvGrpSpPr/>
          <p:nvPr/>
        </p:nvGrpSpPr>
        <p:grpSpPr>
          <a:xfrm>
            <a:off x="2080506" y="2095004"/>
            <a:ext cx="1851585" cy="2694267"/>
            <a:chOff x="1681992" y="2100000"/>
            <a:chExt cx="1791220" cy="2694267"/>
          </a:xfrm>
        </p:grpSpPr>
        <p:cxnSp>
          <p:nvCxnSpPr>
            <p:cNvPr id="162" name="Gekrümmte Verbindung 161"/>
            <p:cNvCxnSpPr>
              <a:stCxn id="256" idx="1"/>
              <a:endCxn id="263" idx="3"/>
            </p:cNvCxnSpPr>
            <p:nvPr/>
          </p:nvCxnSpPr>
          <p:spPr bwMode="gray">
            <a:xfrm rot="10800000" flipV="1">
              <a:off x="2081078" y="3240747"/>
              <a:ext cx="1392134" cy="1553520"/>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68" name="Gekrümmte Verbindung 167"/>
            <p:cNvCxnSpPr>
              <a:stCxn id="256" idx="1"/>
              <a:endCxn id="210" idx="3"/>
            </p:cNvCxnSpPr>
            <p:nvPr/>
          </p:nvCxnSpPr>
          <p:spPr bwMode="gray">
            <a:xfrm rot="10800000" flipV="1">
              <a:off x="1681992" y="3240747"/>
              <a:ext cx="1791220" cy="750304"/>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71" name="Gekrümmte Verbindung 170"/>
            <p:cNvCxnSpPr>
              <a:stCxn id="204" idx="3"/>
              <a:endCxn id="256" idx="1"/>
            </p:cNvCxnSpPr>
            <p:nvPr/>
          </p:nvCxnSpPr>
          <p:spPr bwMode="gray">
            <a:xfrm>
              <a:off x="1700595" y="2100000"/>
              <a:ext cx="1772617" cy="1140747"/>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78" name="Gekrümmte Verbindung 177"/>
            <p:cNvCxnSpPr>
              <a:endCxn id="199" idx="3"/>
            </p:cNvCxnSpPr>
            <p:nvPr/>
          </p:nvCxnSpPr>
          <p:spPr bwMode="gray">
            <a:xfrm rot="10800000">
              <a:off x="1763860" y="3185783"/>
              <a:ext cx="1567556" cy="68456"/>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256" name="Rechteck 255"/>
          <p:cNvSpPr/>
          <p:nvPr/>
        </p:nvSpPr>
        <p:spPr bwMode="gray">
          <a:xfrm>
            <a:off x="3871726" y="2803751"/>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7" name="Gruppieren 256"/>
          <p:cNvGrpSpPr/>
          <p:nvPr/>
        </p:nvGrpSpPr>
        <p:grpSpPr bwMode="gray">
          <a:xfrm>
            <a:off x="4000431" y="2957548"/>
            <a:ext cx="642868" cy="566403"/>
            <a:chOff x="6292530" y="-710241"/>
            <a:chExt cx="506382" cy="446148"/>
          </a:xfrm>
          <a:solidFill>
            <a:srgbClr val="FFFFFF"/>
          </a:solidFill>
        </p:grpSpPr>
        <p:sp>
          <p:nvSpPr>
            <p:cNvPr id="259" name="Freeform 1485"/>
            <p:cNvSpPr>
              <a:spLocks/>
            </p:cNvSpPr>
            <p:nvPr/>
          </p:nvSpPr>
          <p:spPr bwMode="gray">
            <a:xfrm>
              <a:off x="6486609" y="-710241"/>
              <a:ext cx="118231" cy="359148"/>
            </a:xfrm>
            <a:custGeom>
              <a:avLst/>
              <a:gdLst>
                <a:gd name="T0" fmla="*/ 0 w 74"/>
                <a:gd name="T1" fmla="*/ 0 h 225"/>
                <a:gd name="T2" fmla="*/ 74 w 74"/>
                <a:gd name="T3" fmla="*/ 0 h 225"/>
                <a:gd name="T4" fmla="*/ 74 w 74"/>
                <a:gd name="T5" fmla="*/ 225 h 225"/>
                <a:gd name="T6" fmla="*/ 0 w 74"/>
                <a:gd name="T7" fmla="*/ 225 h 225"/>
                <a:gd name="T8" fmla="*/ 0 w 74"/>
                <a:gd name="T9" fmla="*/ 0 h 225"/>
              </a:gdLst>
              <a:ahLst/>
              <a:cxnLst>
                <a:cxn ang="0">
                  <a:pos x="T0" y="T1"/>
                </a:cxn>
                <a:cxn ang="0">
                  <a:pos x="T2" y="T3"/>
                </a:cxn>
                <a:cxn ang="0">
                  <a:pos x="T4" y="T5"/>
                </a:cxn>
                <a:cxn ang="0">
                  <a:pos x="T6" y="T7"/>
                </a:cxn>
                <a:cxn ang="0">
                  <a:pos x="T8" y="T9"/>
                </a:cxn>
              </a:cxnLst>
              <a:rect l="0" t="0" r="r" b="b"/>
              <a:pathLst>
                <a:path w="74" h="225">
                  <a:moveTo>
                    <a:pt x="0" y="0"/>
                  </a:moveTo>
                  <a:cubicBezTo>
                    <a:pt x="25" y="0"/>
                    <a:pt x="49" y="0"/>
                    <a:pt x="74" y="0"/>
                  </a:cubicBezTo>
                  <a:cubicBezTo>
                    <a:pt x="74" y="75"/>
                    <a:pt x="74" y="150"/>
                    <a:pt x="74" y="225"/>
                  </a:cubicBezTo>
                  <a:cubicBezTo>
                    <a:pt x="50" y="225"/>
                    <a:pt x="25" y="225"/>
                    <a:pt x="0" y="225"/>
                  </a:cubicBezTo>
                  <a:cubicBezTo>
                    <a:pt x="0" y="150"/>
                    <a:pt x="0" y="7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486"/>
            <p:cNvSpPr>
              <a:spLocks/>
            </p:cNvSpPr>
            <p:nvPr/>
          </p:nvSpPr>
          <p:spPr bwMode="gray">
            <a:xfrm>
              <a:off x="6292530" y="-317630"/>
              <a:ext cx="506382" cy="53537"/>
            </a:xfrm>
            <a:custGeom>
              <a:avLst/>
              <a:gdLst>
                <a:gd name="T0" fmla="*/ 0 w 318"/>
                <a:gd name="T1" fmla="*/ 35 h 35"/>
                <a:gd name="T2" fmla="*/ 0 w 318"/>
                <a:gd name="T3" fmla="*/ 0 h 35"/>
                <a:gd name="T4" fmla="*/ 318 w 318"/>
                <a:gd name="T5" fmla="*/ 0 h 35"/>
                <a:gd name="T6" fmla="*/ 318 w 318"/>
                <a:gd name="T7" fmla="*/ 35 h 35"/>
                <a:gd name="T8" fmla="*/ 0 w 318"/>
                <a:gd name="T9" fmla="*/ 35 h 35"/>
              </a:gdLst>
              <a:ahLst/>
              <a:cxnLst>
                <a:cxn ang="0">
                  <a:pos x="T0" y="T1"/>
                </a:cxn>
                <a:cxn ang="0">
                  <a:pos x="T2" y="T3"/>
                </a:cxn>
                <a:cxn ang="0">
                  <a:pos x="T4" y="T5"/>
                </a:cxn>
                <a:cxn ang="0">
                  <a:pos x="T6" y="T7"/>
                </a:cxn>
                <a:cxn ang="0">
                  <a:pos x="T8" y="T9"/>
                </a:cxn>
              </a:cxnLst>
              <a:rect l="0" t="0" r="r" b="b"/>
              <a:pathLst>
                <a:path w="318" h="35">
                  <a:moveTo>
                    <a:pt x="0" y="35"/>
                  </a:moveTo>
                  <a:cubicBezTo>
                    <a:pt x="0" y="23"/>
                    <a:pt x="0" y="12"/>
                    <a:pt x="0" y="0"/>
                  </a:cubicBezTo>
                  <a:cubicBezTo>
                    <a:pt x="106" y="0"/>
                    <a:pt x="212" y="0"/>
                    <a:pt x="318" y="0"/>
                  </a:cubicBezTo>
                  <a:cubicBezTo>
                    <a:pt x="318" y="12"/>
                    <a:pt x="318" y="23"/>
                    <a:pt x="318" y="35"/>
                  </a:cubicBezTo>
                  <a:cubicBezTo>
                    <a:pt x="212" y="35"/>
                    <a:pt x="106"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487"/>
            <p:cNvSpPr>
              <a:spLocks/>
            </p:cNvSpPr>
            <p:nvPr/>
          </p:nvSpPr>
          <p:spPr bwMode="gray">
            <a:xfrm>
              <a:off x="6332690" y="-585320"/>
              <a:ext cx="118231" cy="234228"/>
            </a:xfrm>
            <a:custGeom>
              <a:avLst/>
              <a:gdLst>
                <a:gd name="T0" fmla="*/ 0 w 74"/>
                <a:gd name="T1" fmla="*/ 147 h 147"/>
                <a:gd name="T2" fmla="*/ 0 w 74"/>
                <a:gd name="T3" fmla="*/ 0 h 147"/>
                <a:gd name="T4" fmla="*/ 74 w 74"/>
                <a:gd name="T5" fmla="*/ 0 h 147"/>
                <a:gd name="T6" fmla="*/ 74 w 74"/>
                <a:gd name="T7" fmla="*/ 147 h 147"/>
                <a:gd name="T8" fmla="*/ 0 w 74"/>
                <a:gd name="T9" fmla="*/ 147 h 147"/>
              </a:gdLst>
              <a:ahLst/>
              <a:cxnLst>
                <a:cxn ang="0">
                  <a:pos x="T0" y="T1"/>
                </a:cxn>
                <a:cxn ang="0">
                  <a:pos x="T2" y="T3"/>
                </a:cxn>
                <a:cxn ang="0">
                  <a:pos x="T4" y="T5"/>
                </a:cxn>
                <a:cxn ang="0">
                  <a:pos x="T6" y="T7"/>
                </a:cxn>
                <a:cxn ang="0">
                  <a:pos x="T8" y="T9"/>
                </a:cxn>
              </a:cxnLst>
              <a:rect l="0" t="0" r="r" b="b"/>
              <a:pathLst>
                <a:path w="74" h="147">
                  <a:moveTo>
                    <a:pt x="0" y="147"/>
                  </a:moveTo>
                  <a:cubicBezTo>
                    <a:pt x="0" y="98"/>
                    <a:pt x="0" y="49"/>
                    <a:pt x="0" y="0"/>
                  </a:cubicBezTo>
                  <a:cubicBezTo>
                    <a:pt x="24" y="0"/>
                    <a:pt x="49" y="0"/>
                    <a:pt x="74" y="0"/>
                  </a:cubicBezTo>
                  <a:cubicBezTo>
                    <a:pt x="74" y="49"/>
                    <a:pt x="74" y="98"/>
                    <a:pt x="74" y="147"/>
                  </a:cubicBezTo>
                  <a:cubicBezTo>
                    <a:pt x="49" y="147"/>
                    <a:pt x="25" y="147"/>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488"/>
            <p:cNvSpPr>
              <a:spLocks/>
            </p:cNvSpPr>
            <p:nvPr/>
          </p:nvSpPr>
          <p:spPr bwMode="gray">
            <a:xfrm>
              <a:off x="6640519" y="-480477"/>
              <a:ext cx="120461" cy="129384"/>
            </a:xfrm>
            <a:custGeom>
              <a:avLst/>
              <a:gdLst>
                <a:gd name="T0" fmla="*/ 0 w 75"/>
                <a:gd name="T1" fmla="*/ 81 h 81"/>
                <a:gd name="T2" fmla="*/ 0 w 75"/>
                <a:gd name="T3" fmla="*/ 0 h 81"/>
                <a:gd name="T4" fmla="*/ 75 w 75"/>
                <a:gd name="T5" fmla="*/ 0 h 81"/>
                <a:gd name="T6" fmla="*/ 75 w 75"/>
                <a:gd name="T7" fmla="*/ 81 h 81"/>
                <a:gd name="T8" fmla="*/ 0 w 75"/>
                <a:gd name="T9" fmla="*/ 81 h 81"/>
              </a:gdLst>
              <a:ahLst/>
              <a:cxnLst>
                <a:cxn ang="0">
                  <a:pos x="T0" y="T1"/>
                </a:cxn>
                <a:cxn ang="0">
                  <a:pos x="T2" y="T3"/>
                </a:cxn>
                <a:cxn ang="0">
                  <a:pos x="T4" y="T5"/>
                </a:cxn>
                <a:cxn ang="0">
                  <a:pos x="T6" y="T7"/>
                </a:cxn>
                <a:cxn ang="0">
                  <a:pos x="T8" y="T9"/>
                </a:cxn>
              </a:cxnLst>
              <a:rect l="0" t="0" r="r" b="b"/>
              <a:pathLst>
                <a:path w="75" h="81">
                  <a:moveTo>
                    <a:pt x="0" y="81"/>
                  </a:moveTo>
                  <a:cubicBezTo>
                    <a:pt x="0" y="54"/>
                    <a:pt x="0" y="27"/>
                    <a:pt x="0" y="0"/>
                  </a:cubicBezTo>
                  <a:cubicBezTo>
                    <a:pt x="25" y="0"/>
                    <a:pt x="50" y="0"/>
                    <a:pt x="75" y="0"/>
                  </a:cubicBezTo>
                  <a:cubicBezTo>
                    <a:pt x="75" y="27"/>
                    <a:pt x="75" y="54"/>
                    <a:pt x="75" y="81"/>
                  </a:cubicBezTo>
                  <a:cubicBezTo>
                    <a:pt x="50" y="81"/>
                    <a:pt x="25" y="81"/>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8" name="Rechteck 257"/>
          <p:cNvSpPr/>
          <p:nvPr/>
        </p:nvSpPr>
        <p:spPr bwMode="gray">
          <a:xfrm>
            <a:off x="3332949" y="3732370"/>
            <a:ext cx="1977840" cy="781752"/>
          </a:xfrm>
          <a:prstGeom prst="rect">
            <a:avLst/>
          </a:prstGeom>
        </p:spPr>
        <p:txBody>
          <a:bodyPr wrap="square">
            <a:spAutoFit/>
          </a:bodyPr>
          <a:lstStyle/>
          <a:p>
            <a:pPr algn="ctr">
              <a:lnSpc>
                <a:spcPct val="80000"/>
              </a:lnSpc>
            </a:pPr>
            <a:r>
              <a:rPr lang="en-US" sz="2800" dirty="0">
                <a:latin typeface="Bebas Neue" panose="020B0506020202020201" pitchFamily="34" charset="0"/>
              </a:rPr>
              <a:t>Self-Funded Health Plan</a:t>
            </a:r>
          </a:p>
        </p:txBody>
      </p:sp>
      <p:grpSp>
        <p:nvGrpSpPr>
          <p:cNvPr id="97" name="Gruppieren 96"/>
          <p:cNvGrpSpPr/>
          <p:nvPr/>
        </p:nvGrpSpPr>
        <p:grpSpPr>
          <a:xfrm>
            <a:off x="6095572" y="2550699"/>
            <a:ext cx="1861153" cy="662932"/>
            <a:chOff x="6945876" y="2837527"/>
            <a:chExt cx="1861153" cy="446364"/>
          </a:xfrm>
        </p:grpSpPr>
        <p:grpSp>
          <p:nvGrpSpPr>
            <p:cNvPr id="22" name="Gruppieren 21"/>
            <p:cNvGrpSpPr/>
            <p:nvPr/>
          </p:nvGrpSpPr>
          <p:grpSpPr>
            <a:xfrm>
              <a:off x="6945876" y="2837527"/>
              <a:ext cx="1861153" cy="446364"/>
              <a:chOff x="7977864" y="2837527"/>
              <a:chExt cx="2222276" cy="446364"/>
            </a:xfrm>
          </p:grpSpPr>
          <p:sp>
            <p:nvSpPr>
              <p:cNvPr id="250" name="Rechteck 249"/>
              <p:cNvSpPr/>
              <p:nvPr/>
            </p:nvSpPr>
            <p:spPr bwMode="gray">
              <a:xfrm>
                <a:off x="7977865" y="2840545"/>
                <a:ext cx="2222275" cy="443346"/>
              </a:xfrm>
              <a:prstGeom prst="rect">
                <a:avLst/>
              </a:prstGeom>
              <a:solidFill>
                <a:srgbClr val="EEEEEE"/>
              </a:solidFill>
              <a:ln w="12700">
                <a:noFill/>
                <a:round/>
                <a:headEnd/>
                <a:tailEnd/>
              </a:ln>
              <a:effectLst/>
            </p:spPr>
            <p:txBody>
              <a:bodyPr lIns="540000" tIns="46800" rtlCol="0" anchor="ctr"/>
              <a:lstStyle/>
              <a:p>
                <a:r>
                  <a:rPr lang="en-US" sz="1400" dirty="0">
                    <a:latin typeface="Calibri Light" panose="020F0302020204030204" pitchFamily="34" charset="0"/>
                  </a:rPr>
                  <a:t>Chronic Condition Management</a:t>
                </a:r>
              </a:p>
            </p:txBody>
          </p:sp>
          <p:sp>
            <p:nvSpPr>
              <p:cNvPr id="251" name="Rechteck 250"/>
              <p:cNvSpPr/>
              <p:nvPr/>
            </p:nvSpPr>
            <p:spPr bwMode="gray">
              <a:xfrm>
                <a:off x="7977864" y="2837527"/>
                <a:ext cx="528717" cy="443346"/>
              </a:xfrm>
              <a:prstGeom prst="rect">
                <a:avLst/>
              </a:prstGeom>
              <a:solidFill>
                <a:schemeClr val="accent1">
                  <a:lumMod val="60000"/>
                  <a:lumOff val="40000"/>
                </a:schemeClr>
              </a:solidFill>
              <a:ln w="12700">
                <a:noFill/>
                <a:round/>
                <a:headEnd/>
                <a:tailEnd/>
              </a:ln>
              <a:effectLst/>
            </p:spPr>
            <p:txBody>
              <a:bodyPr rtlCol="0" anchor="ctr"/>
              <a:lstStyle/>
              <a:p>
                <a:pPr algn="ctr"/>
                <a:endParaRPr lang="en-US" dirty="0"/>
              </a:p>
            </p:txBody>
          </p:sp>
        </p:grpSp>
        <p:grpSp>
          <p:nvGrpSpPr>
            <p:cNvPr id="252" name="Gruppieren 251"/>
            <p:cNvGrpSpPr/>
            <p:nvPr/>
          </p:nvGrpSpPr>
          <p:grpSpPr bwMode="gray">
            <a:xfrm>
              <a:off x="7009790" y="2920757"/>
              <a:ext cx="363021" cy="310140"/>
              <a:chOff x="1117602" y="5489583"/>
              <a:chExt cx="403224" cy="344487"/>
            </a:xfrm>
            <a:solidFill>
              <a:srgbClr val="FFFFFF"/>
            </a:solidFill>
          </p:grpSpPr>
          <p:sp>
            <p:nvSpPr>
              <p:cNvPr id="253" name="Freeform 1189"/>
              <p:cNvSpPr>
                <a:spLocks/>
              </p:cNvSpPr>
              <p:nvPr/>
            </p:nvSpPr>
            <p:spPr bwMode="gray">
              <a:xfrm>
                <a:off x="1117602" y="5489583"/>
                <a:ext cx="336551" cy="344487"/>
              </a:xfrm>
              <a:custGeom>
                <a:avLst/>
                <a:gdLst>
                  <a:gd name="T0" fmla="*/ 286 w 298"/>
                  <a:gd name="T1" fmla="*/ 124 h 303"/>
                  <a:gd name="T2" fmla="*/ 205 w 298"/>
                  <a:gd name="T3" fmla="*/ 276 h 303"/>
                  <a:gd name="T4" fmla="*/ 33 w 298"/>
                  <a:gd name="T5" fmla="*/ 215 h 303"/>
                  <a:gd name="T6" fmla="*/ 77 w 298"/>
                  <a:gd name="T7" fmla="*/ 38 h 303"/>
                  <a:gd name="T8" fmla="*/ 244 w 298"/>
                  <a:gd name="T9" fmla="*/ 50 h 303"/>
                  <a:gd name="T10" fmla="*/ 227 w 298"/>
                  <a:gd name="T11" fmla="*/ 69 h 303"/>
                  <a:gd name="T12" fmla="*/ 205 w 298"/>
                  <a:gd name="T13" fmla="*/ 55 h 303"/>
                  <a:gd name="T14" fmla="*/ 100 w 298"/>
                  <a:gd name="T15" fmla="*/ 55 h 303"/>
                  <a:gd name="T16" fmla="*/ 45 w 298"/>
                  <a:gd name="T17" fmla="*/ 130 h 303"/>
                  <a:gd name="T18" fmla="*/ 126 w 298"/>
                  <a:gd name="T19" fmla="*/ 256 h 303"/>
                  <a:gd name="T20" fmla="*/ 261 w 298"/>
                  <a:gd name="T21" fmla="*/ 167 h 303"/>
                  <a:gd name="T22" fmla="*/ 260 w 298"/>
                  <a:gd name="T23" fmla="*/ 132 h 303"/>
                  <a:gd name="T24" fmla="*/ 263 w 298"/>
                  <a:gd name="T25" fmla="*/ 127 h 303"/>
                  <a:gd name="T26" fmla="*/ 286 w 298"/>
                  <a:gd name="T27" fmla="*/ 12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303">
                    <a:moveTo>
                      <a:pt x="286" y="124"/>
                    </a:moveTo>
                    <a:cubicBezTo>
                      <a:pt x="298" y="182"/>
                      <a:pt x="268" y="249"/>
                      <a:pt x="205" y="276"/>
                    </a:cubicBezTo>
                    <a:cubicBezTo>
                      <a:pt x="141" y="303"/>
                      <a:pt x="66" y="276"/>
                      <a:pt x="33" y="215"/>
                    </a:cubicBezTo>
                    <a:cubicBezTo>
                      <a:pt x="0" y="154"/>
                      <a:pt x="18" y="79"/>
                      <a:pt x="77" y="38"/>
                    </a:cubicBezTo>
                    <a:cubicBezTo>
                      <a:pt x="133" y="0"/>
                      <a:pt x="203" y="12"/>
                      <a:pt x="244" y="50"/>
                    </a:cubicBezTo>
                    <a:cubicBezTo>
                      <a:pt x="239" y="60"/>
                      <a:pt x="234" y="65"/>
                      <a:pt x="227" y="69"/>
                    </a:cubicBezTo>
                    <a:cubicBezTo>
                      <a:pt x="220" y="64"/>
                      <a:pt x="212" y="59"/>
                      <a:pt x="205" y="55"/>
                    </a:cubicBezTo>
                    <a:cubicBezTo>
                      <a:pt x="170" y="36"/>
                      <a:pt x="135" y="36"/>
                      <a:pt x="100" y="55"/>
                    </a:cubicBezTo>
                    <a:cubicBezTo>
                      <a:pt x="70" y="71"/>
                      <a:pt x="52" y="97"/>
                      <a:pt x="45" y="130"/>
                    </a:cubicBezTo>
                    <a:cubicBezTo>
                      <a:pt x="35" y="187"/>
                      <a:pt x="70" y="242"/>
                      <a:pt x="126" y="256"/>
                    </a:cubicBezTo>
                    <a:cubicBezTo>
                      <a:pt x="189" y="272"/>
                      <a:pt x="251" y="231"/>
                      <a:pt x="261" y="167"/>
                    </a:cubicBezTo>
                    <a:cubicBezTo>
                      <a:pt x="263" y="155"/>
                      <a:pt x="263" y="144"/>
                      <a:pt x="260" y="132"/>
                    </a:cubicBezTo>
                    <a:cubicBezTo>
                      <a:pt x="260" y="129"/>
                      <a:pt x="260" y="128"/>
                      <a:pt x="263" y="127"/>
                    </a:cubicBezTo>
                    <a:cubicBezTo>
                      <a:pt x="271" y="124"/>
                      <a:pt x="278" y="124"/>
                      <a:pt x="28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190"/>
              <p:cNvSpPr>
                <a:spLocks/>
              </p:cNvSpPr>
              <p:nvPr/>
            </p:nvSpPr>
            <p:spPr bwMode="gray">
              <a:xfrm>
                <a:off x="1255713" y="5510223"/>
                <a:ext cx="265113" cy="185737"/>
              </a:xfrm>
              <a:custGeom>
                <a:avLst/>
                <a:gdLst>
                  <a:gd name="T0" fmla="*/ 205 w 234"/>
                  <a:gd name="T1" fmla="*/ 0 h 164"/>
                  <a:gd name="T2" fmla="*/ 194 w 234"/>
                  <a:gd name="T3" fmla="*/ 42 h 164"/>
                  <a:gd name="T4" fmla="*/ 234 w 234"/>
                  <a:gd name="T5" fmla="*/ 54 h 164"/>
                  <a:gd name="T6" fmla="*/ 232 w 234"/>
                  <a:gd name="T7" fmla="*/ 56 h 164"/>
                  <a:gd name="T8" fmla="*/ 176 w 234"/>
                  <a:gd name="T9" fmla="*/ 87 h 164"/>
                  <a:gd name="T10" fmla="*/ 171 w 234"/>
                  <a:gd name="T11" fmla="*/ 88 h 164"/>
                  <a:gd name="T12" fmla="*/ 124 w 234"/>
                  <a:gd name="T13" fmla="*/ 95 h 164"/>
                  <a:gd name="T14" fmla="*/ 62 w 234"/>
                  <a:gd name="T15" fmla="*/ 130 h 164"/>
                  <a:gd name="T16" fmla="*/ 60 w 234"/>
                  <a:gd name="T17" fmla="*/ 134 h 164"/>
                  <a:gd name="T18" fmla="*/ 38 w 234"/>
                  <a:gd name="T19" fmla="*/ 160 h 164"/>
                  <a:gd name="T20" fmla="*/ 8 w 234"/>
                  <a:gd name="T21" fmla="*/ 150 h 164"/>
                  <a:gd name="T22" fmla="*/ 9 w 234"/>
                  <a:gd name="T23" fmla="*/ 114 h 164"/>
                  <a:gd name="T24" fmla="*/ 44 w 234"/>
                  <a:gd name="T25" fmla="*/ 107 h 164"/>
                  <a:gd name="T26" fmla="*/ 50 w 234"/>
                  <a:gd name="T27" fmla="*/ 108 h 164"/>
                  <a:gd name="T28" fmla="*/ 113 w 234"/>
                  <a:gd name="T29" fmla="*/ 72 h 164"/>
                  <a:gd name="T30" fmla="*/ 142 w 234"/>
                  <a:gd name="T31" fmla="*/ 38 h 164"/>
                  <a:gd name="T32" fmla="*/ 147 w 234"/>
                  <a:gd name="T33" fmla="*/ 32 h 164"/>
                  <a:gd name="T34" fmla="*/ 201 w 234"/>
                  <a:gd name="T35" fmla="*/ 2 h 164"/>
                  <a:gd name="T36" fmla="*/ 205 w 234"/>
                  <a:gd name="T3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164">
                    <a:moveTo>
                      <a:pt x="205" y="0"/>
                    </a:moveTo>
                    <a:cubicBezTo>
                      <a:pt x="201" y="15"/>
                      <a:pt x="197" y="28"/>
                      <a:pt x="194" y="42"/>
                    </a:cubicBezTo>
                    <a:cubicBezTo>
                      <a:pt x="207" y="46"/>
                      <a:pt x="221" y="50"/>
                      <a:pt x="234" y="54"/>
                    </a:cubicBezTo>
                    <a:cubicBezTo>
                      <a:pt x="233" y="55"/>
                      <a:pt x="232" y="55"/>
                      <a:pt x="232" y="56"/>
                    </a:cubicBezTo>
                    <a:cubicBezTo>
                      <a:pt x="213" y="66"/>
                      <a:pt x="195" y="76"/>
                      <a:pt x="176" y="87"/>
                    </a:cubicBezTo>
                    <a:cubicBezTo>
                      <a:pt x="175" y="88"/>
                      <a:pt x="173" y="88"/>
                      <a:pt x="171" y="88"/>
                    </a:cubicBezTo>
                    <a:cubicBezTo>
                      <a:pt x="155" y="84"/>
                      <a:pt x="139" y="87"/>
                      <a:pt x="124" y="95"/>
                    </a:cubicBezTo>
                    <a:cubicBezTo>
                      <a:pt x="103" y="107"/>
                      <a:pt x="83" y="118"/>
                      <a:pt x="62" y="130"/>
                    </a:cubicBezTo>
                    <a:cubicBezTo>
                      <a:pt x="61" y="131"/>
                      <a:pt x="60" y="133"/>
                      <a:pt x="60" y="134"/>
                    </a:cubicBezTo>
                    <a:cubicBezTo>
                      <a:pt x="58" y="147"/>
                      <a:pt x="50" y="157"/>
                      <a:pt x="38" y="160"/>
                    </a:cubicBezTo>
                    <a:cubicBezTo>
                      <a:pt x="27" y="164"/>
                      <a:pt x="15" y="159"/>
                      <a:pt x="8" y="150"/>
                    </a:cubicBezTo>
                    <a:cubicBezTo>
                      <a:pt x="0" y="139"/>
                      <a:pt x="0" y="124"/>
                      <a:pt x="9" y="114"/>
                    </a:cubicBezTo>
                    <a:cubicBezTo>
                      <a:pt x="18" y="103"/>
                      <a:pt x="33" y="101"/>
                      <a:pt x="44" y="107"/>
                    </a:cubicBezTo>
                    <a:cubicBezTo>
                      <a:pt x="46" y="108"/>
                      <a:pt x="48" y="109"/>
                      <a:pt x="50" y="108"/>
                    </a:cubicBezTo>
                    <a:cubicBezTo>
                      <a:pt x="71" y="96"/>
                      <a:pt x="92" y="84"/>
                      <a:pt x="113" y="72"/>
                    </a:cubicBezTo>
                    <a:cubicBezTo>
                      <a:pt x="127" y="64"/>
                      <a:pt x="136" y="52"/>
                      <a:pt x="142" y="38"/>
                    </a:cubicBezTo>
                    <a:cubicBezTo>
                      <a:pt x="143" y="36"/>
                      <a:pt x="145" y="33"/>
                      <a:pt x="147" y="32"/>
                    </a:cubicBezTo>
                    <a:cubicBezTo>
                      <a:pt x="165" y="22"/>
                      <a:pt x="183" y="12"/>
                      <a:pt x="201" y="2"/>
                    </a:cubicBezTo>
                    <a:cubicBezTo>
                      <a:pt x="202" y="2"/>
                      <a:pt x="203" y="1"/>
                      <a:pt x="2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1191"/>
              <p:cNvSpPr>
                <a:spLocks/>
              </p:cNvSpPr>
              <p:nvPr/>
            </p:nvSpPr>
            <p:spPr bwMode="gray">
              <a:xfrm>
                <a:off x="1187451" y="5561013"/>
                <a:ext cx="198438" cy="201612"/>
              </a:xfrm>
              <a:custGeom>
                <a:avLst/>
                <a:gdLst>
                  <a:gd name="T0" fmla="*/ 172 w 176"/>
                  <a:gd name="T1" fmla="*/ 80 h 179"/>
                  <a:gd name="T2" fmla="*/ 116 w 176"/>
                  <a:gd name="T3" fmla="*/ 167 h 179"/>
                  <a:gd name="T4" fmla="*/ 18 w 176"/>
                  <a:gd name="T5" fmla="*/ 127 h 179"/>
                  <a:gd name="T6" fmla="*/ 38 w 176"/>
                  <a:gd name="T7" fmla="*/ 25 h 179"/>
                  <a:gd name="T8" fmla="*/ 139 w 176"/>
                  <a:gd name="T9" fmla="*/ 22 h 179"/>
                  <a:gd name="T10" fmla="*/ 136 w 176"/>
                  <a:gd name="T11" fmla="*/ 24 h 179"/>
                  <a:gd name="T12" fmla="*/ 126 w 176"/>
                  <a:gd name="T13" fmla="*/ 30 h 179"/>
                  <a:gd name="T14" fmla="*/ 102 w 176"/>
                  <a:gd name="T15" fmla="*/ 34 h 179"/>
                  <a:gd name="T16" fmla="*/ 36 w 176"/>
                  <a:gd name="T17" fmla="*/ 78 h 179"/>
                  <a:gd name="T18" fmla="*/ 81 w 176"/>
                  <a:gd name="T19" fmla="*/ 144 h 179"/>
                  <a:gd name="T20" fmla="*/ 145 w 176"/>
                  <a:gd name="T21" fmla="*/ 99 h 179"/>
                  <a:gd name="T22" fmla="*/ 150 w 176"/>
                  <a:gd name="T23" fmla="*/ 93 h 179"/>
                  <a:gd name="T24" fmla="*/ 172 w 176"/>
                  <a:gd name="T25" fmla="*/ 8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79">
                    <a:moveTo>
                      <a:pt x="172" y="80"/>
                    </a:moveTo>
                    <a:cubicBezTo>
                      <a:pt x="176" y="121"/>
                      <a:pt x="151" y="156"/>
                      <a:pt x="116" y="167"/>
                    </a:cubicBezTo>
                    <a:cubicBezTo>
                      <a:pt x="77" y="179"/>
                      <a:pt x="37" y="162"/>
                      <a:pt x="18" y="127"/>
                    </a:cubicBezTo>
                    <a:cubicBezTo>
                      <a:pt x="0" y="92"/>
                      <a:pt x="8" y="51"/>
                      <a:pt x="38" y="25"/>
                    </a:cubicBezTo>
                    <a:cubicBezTo>
                      <a:pt x="66" y="1"/>
                      <a:pt x="111" y="0"/>
                      <a:pt x="139" y="22"/>
                    </a:cubicBezTo>
                    <a:cubicBezTo>
                      <a:pt x="138" y="23"/>
                      <a:pt x="137" y="24"/>
                      <a:pt x="136" y="24"/>
                    </a:cubicBezTo>
                    <a:cubicBezTo>
                      <a:pt x="133" y="26"/>
                      <a:pt x="129" y="28"/>
                      <a:pt x="126" y="30"/>
                    </a:cubicBezTo>
                    <a:cubicBezTo>
                      <a:pt x="118" y="35"/>
                      <a:pt x="111" y="37"/>
                      <a:pt x="102" y="34"/>
                    </a:cubicBezTo>
                    <a:cubicBezTo>
                      <a:pt x="72" y="27"/>
                      <a:pt x="42" y="48"/>
                      <a:pt x="36" y="78"/>
                    </a:cubicBezTo>
                    <a:cubicBezTo>
                      <a:pt x="30" y="108"/>
                      <a:pt x="51" y="138"/>
                      <a:pt x="81" y="144"/>
                    </a:cubicBezTo>
                    <a:cubicBezTo>
                      <a:pt x="111" y="149"/>
                      <a:pt x="140" y="129"/>
                      <a:pt x="145" y="99"/>
                    </a:cubicBezTo>
                    <a:cubicBezTo>
                      <a:pt x="146" y="96"/>
                      <a:pt x="147" y="94"/>
                      <a:pt x="150" y="93"/>
                    </a:cubicBezTo>
                    <a:cubicBezTo>
                      <a:pt x="157" y="89"/>
                      <a:pt x="165" y="85"/>
                      <a:pt x="17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uppieren 94"/>
          <p:cNvGrpSpPr/>
          <p:nvPr/>
        </p:nvGrpSpPr>
        <p:grpSpPr>
          <a:xfrm>
            <a:off x="5934391" y="4938543"/>
            <a:ext cx="2349713" cy="443346"/>
            <a:chOff x="6802849" y="4567598"/>
            <a:chExt cx="1509452" cy="443346"/>
          </a:xfrm>
        </p:grpSpPr>
        <p:grpSp>
          <p:nvGrpSpPr>
            <p:cNvPr id="20" name="Gruppieren 19"/>
            <p:cNvGrpSpPr/>
            <p:nvPr/>
          </p:nvGrpSpPr>
          <p:grpSpPr>
            <a:xfrm>
              <a:off x="6802849" y="4567598"/>
              <a:ext cx="1509452" cy="443346"/>
              <a:chOff x="7807086" y="4567598"/>
              <a:chExt cx="1802334" cy="443346"/>
            </a:xfrm>
          </p:grpSpPr>
          <p:sp>
            <p:nvSpPr>
              <p:cNvPr id="234" name="Rechteck 233"/>
              <p:cNvSpPr/>
              <p:nvPr/>
            </p:nvSpPr>
            <p:spPr bwMode="gray">
              <a:xfrm>
                <a:off x="7807086" y="4567598"/>
                <a:ext cx="1802334"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Pharmacy Benefit Management (PBM)</a:t>
                </a:r>
              </a:p>
            </p:txBody>
          </p:sp>
          <p:sp>
            <p:nvSpPr>
              <p:cNvPr id="235" name="Rechteck 234"/>
              <p:cNvSpPr/>
              <p:nvPr/>
            </p:nvSpPr>
            <p:spPr bwMode="gray">
              <a:xfrm>
                <a:off x="7807086" y="4567598"/>
                <a:ext cx="323286" cy="443346"/>
              </a:xfrm>
              <a:prstGeom prst="rect">
                <a:avLst/>
              </a:prstGeom>
              <a:solidFill>
                <a:schemeClr val="accent1">
                  <a:lumMod val="75000"/>
                </a:schemeClr>
              </a:solidFill>
              <a:ln w="12700">
                <a:noFill/>
                <a:round/>
                <a:headEnd/>
                <a:tailEnd/>
              </a:ln>
              <a:effectLst/>
            </p:spPr>
            <p:txBody>
              <a:bodyPr rtlCol="0" anchor="ctr"/>
              <a:lstStyle/>
              <a:p>
                <a:pPr algn="ctr"/>
                <a:endParaRPr lang="en-US" dirty="0"/>
              </a:p>
            </p:txBody>
          </p:sp>
        </p:grpSp>
        <p:grpSp>
          <p:nvGrpSpPr>
            <p:cNvPr id="237" name="Gruppieren 236"/>
            <p:cNvGrpSpPr/>
            <p:nvPr/>
          </p:nvGrpSpPr>
          <p:grpSpPr bwMode="gray">
            <a:xfrm>
              <a:off x="6858232" y="4681750"/>
              <a:ext cx="164427" cy="245848"/>
              <a:chOff x="2938815" y="2260314"/>
              <a:chExt cx="785356" cy="1174252"/>
            </a:xfrm>
            <a:solidFill>
              <a:srgbClr val="FFFFFF"/>
            </a:solidFill>
          </p:grpSpPr>
          <p:sp>
            <p:nvSpPr>
              <p:cNvPr id="238" name="Freeform 5"/>
              <p:cNvSpPr>
                <a:spLocks/>
              </p:cNvSpPr>
              <p:nvPr/>
            </p:nvSpPr>
            <p:spPr bwMode="gray">
              <a:xfrm>
                <a:off x="3336962" y="2260314"/>
                <a:ext cx="387209" cy="1027112"/>
              </a:xfrm>
              <a:custGeom>
                <a:avLst/>
                <a:gdLst>
                  <a:gd name="T0" fmla="*/ 175 w 237"/>
                  <a:gd name="T1" fmla="*/ 191 h 271"/>
                  <a:gd name="T2" fmla="*/ 130 w 237"/>
                  <a:gd name="T3" fmla="*/ 145 h 271"/>
                  <a:gd name="T4" fmla="*/ 145 w 237"/>
                  <a:gd name="T5" fmla="*/ 110 h 271"/>
                  <a:gd name="T6" fmla="*/ 157 w 237"/>
                  <a:gd name="T7" fmla="*/ 86 h 271"/>
                  <a:gd name="T8" fmla="*/ 153 w 237"/>
                  <a:gd name="T9" fmla="*/ 73 h 271"/>
                  <a:gd name="T10" fmla="*/ 156 w 237"/>
                  <a:gd name="T11" fmla="*/ 49 h 271"/>
                  <a:gd name="T12" fmla="*/ 101 w 237"/>
                  <a:gd name="T13" fmla="*/ 0 h 271"/>
                  <a:gd name="T14" fmla="*/ 46 w 237"/>
                  <a:gd name="T15" fmla="*/ 49 h 271"/>
                  <a:gd name="T16" fmla="*/ 50 w 237"/>
                  <a:gd name="T17" fmla="*/ 73 h 271"/>
                  <a:gd name="T18" fmla="*/ 46 w 237"/>
                  <a:gd name="T19" fmla="*/ 86 h 271"/>
                  <a:gd name="T20" fmla="*/ 58 w 237"/>
                  <a:gd name="T21" fmla="*/ 110 h 271"/>
                  <a:gd name="T22" fmla="*/ 73 w 237"/>
                  <a:gd name="T23" fmla="*/ 145 h 271"/>
                  <a:gd name="T24" fmla="*/ 28 w 237"/>
                  <a:gd name="T25" fmla="*/ 191 h 271"/>
                  <a:gd name="T26" fmla="*/ 0 w 237"/>
                  <a:gd name="T27" fmla="*/ 215 h 271"/>
                  <a:gd name="T28" fmla="*/ 0 w 237"/>
                  <a:gd name="T29" fmla="*/ 271 h 271"/>
                  <a:gd name="T30" fmla="*/ 237 w 237"/>
                  <a:gd name="T31" fmla="*/ 271 h 271"/>
                  <a:gd name="T32" fmla="*/ 237 w 237"/>
                  <a:gd name="T33" fmla="*/ 229 h 271"/>
                  <a:gd name="T34" fmla="*/ 175 w 237"/>
                  <a:gd name="T35" fmla="*/ 19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271">
                    <a:moveTo>
                      <a:pt x="175" y="191"/>
                    </a:moveTo>
                    <a:cubicBezTo>
                      <a:pt x="141" y="178"/>
                      <a:pt x="130" y="167"/>
                      <a:pt x="130" y="145"/>
                    </a:cubicBezTo>
                    <a:cubicBezTo>
                      <a:pt x="130" y="130"/>
                      <a:pt x="140" y="135"/>
                      <a:pt x="145" y="110"/>
                    </a:cubicBezTo>
                    <a:cubicBezTo>
                      <a:pt x="146" y="99"/>
                      <a:pt x="156" y="110"/>
                      <a:pt x="157" y="86"/>
                    </a:cubicBezTo>
                    <a:cubicBezTo>
                      <a:pt x="157" y="76"/>
                      <a:pt x="153" y="73"/>
                      <a:pt x="153" y="73"/>
                    </a:cubicBezTo>
                    <a:cubicBezTo>
                      <a:pt x="153" y="73"/>
                      <a:pt x="155" y="60"/>
                      <a:pt x="156" y="49"/>
                    </a:cubicBezTo>
                    <a:cubicBezTo>
                      <a:pt x="157" y="35"/>
                      <a:pt x="149" y="0"/>
                      <a:pt x="101" y="0"/>
                    </a:cubicBezTo>
                    <a:cubicBezTo>
                      <a:pt x="54" y="0"/>
                      <a:pt x="46" y="35"/>
                      <a:pt x="46" y="49"/>
                    </a:cubicBezTo>
                    <a:cubicBezTo>
                      <a:pt x="48" y="60"/>
                      <a:pt x="50" y="73"/>
                      <a:pt x="50" y="73"/>
                    </a:cubicBezTo>
                    <a:cubicBezTo>
                      <a:pt x="50" y="73"/>
                      <a:pt x="46" y="76"/>
                      <a:pt x="46" y="86"/>
                    </a:cubicBezTo>
                    <a:cubicBezTo>
                      <a:pt x="47" y="110"/>
                      <a:pt x="56" y="99"/>
                      <a:pt x="58" y="110"/>
                    </a:cubicBezTo>
                    <a:cubicBezTo>
                      <a:pt x="62" y="135"/>
                      <a:pt x="73" y="130"/>
                      <a:pt x="73" y="145"/>
                    </a:cubicBezTo>
                    <a:cubicBezTo>
                      <a:pt x="73" y="167"/>
                      <a:pt x="62" y="178"/>
                      <a:pt x="28" y="191"/>
                    </a:cubicBezTo>
                    <a:cubicBezTo>
                      <a:pt x="18" y="194"/>
                      <a:pt x="0" y="201"/>
                      <a:pt x="0" y="215"/>
                    </a:cubicBezTo>
                    <a:cubicBezTo>
                      <a:pt x="0" y="271"/>
                      <a:pt x="0" y="271"/>
                      <a:pt x="0" y="271"/>
                    </a:cubicBezTo>
                    <a:cubicBezTo>
                      <a:pt x="237" y="271"/>
                      <a:pt x="237" y="271"/>
                      <a:pt x="237" y="271"/>
                    </a:cubicBezTo>
                    <a:cubicBezTo>
                      <a:pt x="237" y="271"/>
                      <a:pt x="237" y="238"/>
                      <a:pt x="237" y="229"/>
                    </a:cubicBezTo>
                    <a:cubicBezTo>
                      <a:pt x="237" y="216"/>
                      <a:pt x="209" y="204"/>
                      <a:pt x="175" y="1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6"/>
              <p:cNvSpPr>
                <a:spLocks/>
              </p:cNvSpPr>
              <p:nvPr/>
            </p:nvSpPr>
            <p:spPr bwMode="gray">
              <a:xfrm>
                <a:off x="3080478" y="2555090"/>
                <a:ext cx="555626" cy="879476"/>
              </a:xfrm>
              <a:custGeom>
                <a:avLst/>
                <a:gdLst>
                  <a:gd name="T0" fmla="*/ 97 w 147"/>
                  <a:gd name="T1" fmla="*/ 143 h 232"/>
                  <a:gd name="T2" fmla="*/ 64 w 147"/>
                  <a:gd name="T3" fmla="*/ 109 h 232"/>
                  <a:gd name="T4" fmla="*/ 75 w 147"/>
                  <a:gd name="T5" fmla="*/ 82 h 232"/>
                  <a:gd name="T6" fmla="*/ 84 w 147"/>
                  <a:gd name="T7" fmla="*/ 64 h 232"/>
                  <a:gd name="T8" fmla="*/ 81 w 147"/>
                  <a:gd name="T9" fmla="*/ 55 h 232"/>
                  <a:gd name="T10" fmla="*/ 84 w 147"/>
                  <a:gd name="T11" fmla="*/ 37 h 232"/>
                  <a:gd name="T12" fmla="*/ 42 w 147"/>
                  <a:gd name="T13" fmla="*/ 0 h 232"/>
                  <a:gd name="T14" fmla="*/ 1 w 147"/>
                  <a:gd name="T15" fmla="*/ 37 h 232"/>
                  <a:gd name="T16" fmla="*/ 4 w 147"/>
                  <a:gd name="T17" fmla="*/ 55 h 232"/>
                  <a:gd name="T18" fmla="*/ 0 w 147"/>
                  <a:gd name="T19" fmla="*/ 64 h 232"/>
                  <a:gd name="T20" fmla="*/ 10 w 147"/>
                  <a:gd name="T21" fmla="*/ 82 h 232"/>
                  <a:gd name="T22" fmla="*/ 21 w 147"/>
                  <a:gd name="T23" fmla="*/ 109 h 232"/>
                  <a:gd name="T24" fmla="*/ 7 w 147"/>
                  <a:gd name="T25" fmla="*/ 134 h 232"/>
                  <a:gd name="T26" fmla="*/ 70 w 147"/>
                  <a:gd name="T27" fmla="*/ 187 h 232"/>
                  <a:gd name="T28" fmla="*/ 70 w 147"/>
                  <a:gd name="T29" fmla="*/ 232 h 232"/>
                  <a:gd name="T30" fmla="*/ 147 w 147"/>
                  <a:gd name="T31" fmla="*/ 232 h 232"/>
                  <a:gd name="T32" fmla="*/ 142 w 147"/>
                  <a:gd name="T33" fmla="*/ 168 h 232"/>
                  <a:gd name="T34" fmla="*/ 97 w 147"/>
                  <a:gd name="T35"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32">
                    <a:moveTo>
                      <a:pt x="97" y="143"/>
                    </a:moveTo>
                    <a:cubicBezTo>
                      <a:pt x="72" y="133"/>
                      <a:pt x="64" y="126"/>
                      <a:pt x="64" y="109"/>
                    </a:cubicBezTo>
                    <a:cubicBezTo>
                      <a:pt x="64" y="98"/>
                      <a:pt x="72" y="101"/>
                      <a:pt x="75" y="82"/>
                    </a:cubicBezTo>
                    <a:cubicBezTo>
                      <a:pt x="76" y="74"/>
                      <a:pt x="84" y="82"/>
                      <a:pt x="84" y="64"/>
                    </a:cubicBezTo>
                    <a:cubicBezTo>
                      <a:pt x="84" y="57"/>
                      <a:pt x="81" y="55"/>
                      <a:pt x="81" y="55"/>
                    </a:cubicBezTo>
                    <a:cubicBezTo>
                      <a:pt x="81" y="55"/>
                      <a:pt x="83" y="44"/>
                      <a:pt x="84" y="37"/>
                    </a:cubicBezTo>
                    <a:cubicBezTo>
                      <a:pt x="84" y="27"/>
                      <a:pt x="78" y="0"/>
                      <a:pt x="42" y="0"/>
                    </a:cubicBezTo>
                    <a:cubicBezTo>
                      <a:pt x="8" y="0"/>
                      <a:pt x="0" y="27"/>
                      <a:pt x="1" y="37"/>
                    </a:cubicBezTo>
                    <a:cubicBezTo>
                      <a:pt x="2" y="44"/>
                      <a:pt x="4" y="55"/>
                      <a:pt x="4" y="55"/>
                    </a:cubicBezTo>
                    <a:cubicBezTo>
                      <a:pt x="4" y="55"/>
                      <a:pt x="0" y="57"/>
                      <a:pt x="0" y="64"/>
                    </a:cubicBezTo>
                    <a:cubicBezTo>
                      <a:pt x="2" y="82"/>
                      <a:pt x="8" y="74"/>
                      <a:pt x="10" y="82"/>
                    </a:cubicBezTo>
                    <a:cubicBezTo>
                      <a:pt x="13" y="101"/>
                      <a:pt x="21" y="98"/>
                      <a:pt x="21" y="109"/>
                    </a:cubicBezTo>
                    <a:cubicBezTo>
                      <a:pt x="21" y="120"/>
                      <a:pt x="17" y="128"/>
                      <a:pt x="7" y="134"/>
                    </a:cubicBezTo>
                    <a:cubicBezTo>
                      <a:pt x="62" y="159"/>
                      <a:pt x="70" y="164"/>
                      <a:pt x="70" y="187"/>
                    </a:cubicBezTo>
                    <a:cubicBezTo>
                      <a:pt x="70" y="232"/>
                      <a:pt x="70" y="232"/>
                      <a:pt x="70" y="232"/>
                    </a:cubicBezTo>
                    <a:cubicBezTo>
                      <a:pt x="147" y="232"/>
                      <a:pt x="147" y="232"/>
                      <a:pt x="147" y="232"/>
                    </a:cubicBezTo>
                    <a:cubicBezTo>
                      <a:pt x="147" y="232"/>
                      <a:pt x="146" y="174"/>
                      <a:pt x="142" y="168"/>
                    </a:cubicBezTo>
                    <a:cubicBezTo>
                      <a:pt x="137" y="159"/>
                      <a:pt x="123" y="153"/>
                      <a:pt x="97"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7"/>
              <p:cNvSpPr>
                <a:spLocks/>
              </p:cNvSpPr>
              <p:nvPr/>
            </p:nvSpPr>
            <p:spPr bwMode="gray">
              <a:xfrm>
                <a:off x="2938815" y="2407950"/>
                <a:ext cx="311449" cy="879476"/>
              </a:xfrm>
              <a:custGeom>
                <a:avLst/>
                <a:gdLst>
                  <a:gd name="T0" fmla="*/ 50 w 146"/>
                  <a:gd name="T1" fmla="*/ 143 h 232"/>
                  <a:gd name="T2" fmla="*/ 83 w 146"/>
                  <a:gd name="T3" fmla="*/ 109 h 232"/>
                  <a:gd name="T4" fmla="*/ 72 w 146"/>
                  <a:gd name="T5" fmla="*/ 82 h 232"/>
                  <a:gd name="T6" fmla="*/ 62 w 146"/>
                  <a:gd name="T7" fmla="*/ 64 h 232"/>
                  <a:gd name="T8" fmla="*/ 66 w 146"/>
                  <a:gd name="T9" fmla="*/ 55 h 232"/>
                  <a:gd name="T10" fmla="*/ 63 w 146"/>
                  <a:gd name="T11" fmla="*/ 37 h 232"/>
                  <a:gd name="T12" fmla="*/ 104 w 146"/>
                  <a:gd name="T13" fmla="*/ 0 h 232"/>
                  <a:gd name="T14" fmla="*/ 146 w 146"/>
                  <a:gd name="T15" fmla="*/ 37 h 232"/>
                  <a:gd name="T16" fmla="*/ 142 w 146"/>
                  <a:gd name="T17" fmla="*/ 55 h 232"/>
                  <a:gd name="T18" fmla="*/ 146 w 146"/>
                  <a:gd name="T19" fmla="*/ 64 h 232"/>
                  <a:gd name="T20" fmla="*/ 137 w 146"/>
                  <a:gd name="T21" fmla="*/ 82 h 232"/>
                  <a:gd name="T22" fmla="*/ 126 w 146"/>
                  <a:gd name="T23" fmla="*/ 109 h 232"/>
                  <a:gd name="T24" fmla="*/ 140 w 146"/>
                  <a:gd name="T25" fmla="*/ 134 h 232"/>
                  <a:gd name="T26" fmla="*/ 77 w 146"/>
                  <a:gd name="T27" fmla="*/ 187 h 232"/>
                  <a:gd name="T28" fmla="*/ 77 w 146"/>
                  <a:gd name="T29" fmla="*/ 232 h 232"/>
                  <a:gd name="T30" fmla="*/ 0 w 146"/>
                  <a:gd name="T31" fmla="*/ 232 h 232"/>
                  <a:gd name="T32" fmla="*/ 5 w 146"/>
                  <a:gd name="T33" fmla="*/ 168 h 232"/>
                  <a:gd name="T34" fmla="*/ 50 w 146"/>
                  <a:gd name="T35"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32">
                    <a:moveTo>
                      <a:pt x="50" y="143"/>
                    </a:moveTo>
                    <a:cubicBezTo>
                      <a:pt x="75" y="133"/>
                      <a:pt x="83" y="126"/>
                      <a:pt x="83" y="109"/>
                    </a:cubicBezTo>
                    <a:cubicBezTo>
                      <a:pt x="83" y="98"/>
                      <a:pt x="75" y="101"/>
                      <a:pt x="72" y="82"/>
                    </a:cubicBezTo>
                    <a:cubicBezTo>
                      <a:pt x="70" y="74"/>
                      <a:pt x="63" y="82"/>
                      <a:pt x="62" y="64"/>
                    </a:cubicBezTo>
                    <a:cubicBezTo>
                      <a:pt x="62" y="57"/>
                      <a:pt x="66" y="55"/>
                      <a:pt x="66" y="55"/>
                    </a:cubicBezTo>
                    <a:cubicBezTo>
                      <a:pt x="66" y="55"/>
                      <a:pt x="64" y="44"/>
                      <a:pt x="63" y="37"/>
                    </a:cubicBezTo>
                    <a:cubicBezTo>
                      <a:pt x="62" y="27"/>
                      <a:pt x="69" y="0"/>
                      <a:pt x="104" y="0"/>
                    </a:cubicBezTo>
                    <a:cubicBezTo>
                      <a:pt x="139" y="0"/>
                      <a:pt x="146" y="27"/>
                      <a:pt x="146" y="37"/>
                    </a:cubicBezTo>
                    <a:cubicBezTo>
                      <a:pt x="145" y="44"/>
                      <a:pt x="142" y="55"/>
                      <a:pt x="142" y="55"/>
                    </a:cubicBezTo>
                    <a:cubicBezTo>
                      <a:pt x="142" y="55"/>
                      <a:pt x="146" y="57"/>
                      <a:pt x="146" y="64"/>
                    </a:cubicBezTo>
                    <a:cubicBezTo>
                      <a:pt x="145" y="82"/>
                      <a:pt x="138" y="74"/>
                      <a:pt x="137" y="82"/>
                    </a:cubicBezTo>
                    <a:cubicBezTo>
                      <a:pt x="134" y="101"/>
                      <a:pt x="126" y="98"/>
                      <a:pt x="126" y="109"/>
                    </a:cubicBezTo>
                    <a:cubicBezTo>
                      <a:pt x="126" y="120"/>
                      <a:pt x="130" y="128"/>
                      <a:pt x="140" y="134"/>
                    </a:cubicBezTo>
                    <a:cubicBezTo>
                      <a:pt x="85" y="159"/>
                      <a:pt x="77" y="164"/>
                      <a:pt x="77" y="187"/>
                    </a:cubicBezTo>
                    <a:cubicBezTo>
                      <a:pt x="77" y="232"/>
                      <a:pt x="77" y="232"/>
                      <a:pt x="77" y="232"/>
                    </a:cubicBezTo>
                    <a:cubicBezTo>
                      <a:pt x="0" y="232"/>
                      <a:pt x="0" y="232"/>
                      <a:pt x="0" y="232"/>
                    </a:cubicBezTo>
                    <a:cubicBezTo>
                      <a:pt x="0" y="232"/>
                      <a:pt x="1" y="174"/>
                      <a:pt x="5" y="168"/>
                    </a:cubicBezTo>
                    <a:cubicBezTo>
                      <a:pt x="10" y="159"/>
                      <a:pt x="24" y="153"/>
                      <a:pt x="50"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6" name="Gruppieren 95"/>
          <p:cNvGrpSpPr/>
          <p:nvPr/>
        </p:nvGrpSpPr>
        <p:grpSpPr>
          <a:xfrm>
            <a:off x="6095572" y="3832033"/>
            <a:ext cx="1923481" cy="443346"/>
            <a:chOff x="6278431" y="3754945"/>
            <a:chExt cx="1923481" cy="443346"/>
          </a:xfrm>
        </p:grpSpPr>
        <p:grpSp>
          <p:nvGrpSpPr>
            <p:cNvPr id="21" name="Gruppieren 20"/>
            <p:cNvGrpSpPr/>
            <p:nvPr/>
          </p:nvGrpSpPr>
          <p:grpSpPr>
            <a:xfrm>
              <a:off x="6278431" y="3754945"/>
              <a:ext cx="1923481" cy="443346"/>
              <a:chOff x="7180912" y="3754945"/>
              <a:chExt cx="2296696" cy="443346"/>
            </a:xfrm>
          </p:grpSpPr>
          <p:sp>
            <p:nvSpPr>
              <p:cNvPr id="225" name="Rechteck 224"/>
              <p:cNvSpPr/>
              <p:nvPr/>
            </p:nvSpPr>
            <p:spPr bwMode="gray">
              <a:xfrm>
                <a:off x="7180912" y="3754945"/>
                <a:ext cx="2296696"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Large Case Management</a:t>
                </a:r>
              </a:p>
            </p:txBody>
          </p:sp>
          <p:sp>
            <p:nvSpPr>
              <p:cNvPr id="226" name="Rechteck 225"/>
              <p:cNvSpPr/>
              <p:nvPr/>
            </p:nvSpPr>
            <p:spPr bwMode="gray">
              <a:xfrm>
                <a:off x="7180912" y="3754945"/>
                <a:ext cx="528717" cy="443346"/>
              </a:xfrm>
              <a:prstGeom prst="rect">
                <a:avLst/>
              </a:prstGeom>
              <a:solidFill>
                <a:schemeClr val="accent1">
                  <a:lumMod val="75000"/>
                </a:schemeClr>
              </a:solidFill>
              <a:ln w="12700">
                <a:noFill/>
                <a:round/>
                <a:headEnd/>
                <a:tailEnd/>
              </a:ln>
              <a:effectLst/>
            </p:spPr>
            <p:txBody>
              <a:bodyPr rtlCol="0" anchor="ctr"/>
              <a:lstStyle/>
              <a:p>
                <a:pPr algn="ctr"/>
                <a:endParaRPr lang="en-US" dirty="0"/>
              </a:p>
            </p:txBody>
          </p:sp>
        </p:grpSp>
        <p:grpSp>
          <p:nvGrpSpPr>
            <p:cNvPr id="228" name="Gruppieren 227"/>
            <p:cNvGrpSpPr/>
            <p:nvPr/>
          </p:nvGrpSpPr>
          <p:grpSpPr bwMode="gray">
            <a:xfrm>
              <a:off x="6359828" y="3839608"/>
              <a:ext cx="280008" cy="289858"/>
              <a:chOff x="7946464" y="3332593"/>
              <a:chExt cx="443919" cy="459535"/>
            </a:xfrm>
            <a:solidFill>
              <a:srgbClr val="FFFFFF"/>
            </a:solidFill>
          </p:grpSpPr>
          <p:sp>
            <p:nvSpPr>
              <p:cNvPr id="229" name="Freeform 1455"/>
              <p:cNvSpPr>
                <a:spLocks/>
              </p:cNvSpPr>
              <p:nvPr/>
            </p:nvSpPr>
            <p:spPr bwMode="gray">
              <a:xfrm>
                <a:off x="7946464" y="3332593"/>
                <a:ext cx="443919" cy="459535"/>
              </a:xfrm>
              <a:custGeom>
                <a:avLst/>
                <a:gdLst>
                  <a:gd name="T0" fmla="*/ 0 w 278"/>
                  <a:gd name="T1" fmla="*/ 152 h 289"/>
                  <a:gd name="T2" fmla="*/ 30 w 278"/>
                  <a:gd name="T3" fmla="*/ 147 h 289"/>
                  <a:gd name="T4" fmla="*/ 31 w 278"/>
                  <a:gd name="T5" fmla="*/ 158 h 289"/>
                  <a:gd name="T6" fmla="*/ 100 w 278"/>
                  <a:gd name="T7" fmla="*/ 246 h 289"/>
                  <a:gd name="T8" fmla="*/ 212 w 278"/>
                  <a:gd name="T9" fmla="*/ 222 h 289"/>
                  <a:gd name="T10" fmla="*/ 238 w 278"/>
                  <a:gd name="T11" fmla="*/ 111 h 289"/>
                  <a:gd name="T12" fmla="*/ 143 w 278"/>
                  <a:gd name="T13" fmla="*/ 39 h 289"/>
                  <a:gd name="T14" fmla="*/ 60 w 278"/>
                  <a:gd name="T15" fmla="*/ 69 h 289"/>
                  <a:gd name="T16" fmla="*/ 83 w 278"/>
                  <a:gd name="T17" fmla="*/ 92 h 289"/>
                  <a:gd name="T18" fmla="*/ 83 w 278"/>
                  <a:gd name="T19" fmla="*/ 93 h 289"/>
                  <a:gd name="T20" fmla="*/ 0 w 278"/>
                  <a:gd name="T21" fmla="*/ 109 h 289"/>
                  <a:gd name="T22" fmla="*/ 15 w 278"/>
                  <a:gd name="T23" fmla="*/ 25 h 289"/>
                  <a:gd name="T24" fmla="*/ 38 w 278"/>
                  <a:gd name="T25" fmla="*/ 48 h 289"/>
                  <a:gd name="T26" fmla="*/ 69 w 278"/>
                  <a:gd name="T27" fmla="*/ 26 h 289"/>
                  <a:gd name="T28" fmla="*/ 222 w 278"/>
                  <a:gd name="T29" fmla="*/ 39 h 289"/>
                  <a:gd name="T30" fmla="*/ 273 w 278"/>
                  <a:gd name="T31" fmla="*/ 159 h 289"/>
                  <a:gd name="T32" fmla="*/ 167 w 278"/>
                  <a:gd name="T33" fmla="*/ 280 h 289"/>
                  <a:gd name="T34" fmla="*/ 47 w 278"/>
                  <a:gd name="T35" fmla="*/ 249 h 289"/>
                  <a:gd name="T36" fmla="*/ 0 w 278"/>
                  <a:gd name="T37" fmla="*/ 156 h 289"/>
                  <a:gd name="T38" fmla="*/ 0 w 278"/>
                  <a:gd name="T39" fmla="*/ 1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289">
                    <a:moveTo>
                      <a:pt x="0" y="152"/>
                    </a:moveTo>
                    <a:cubicBezTo>
                      <a:pt x="10" y="150"/>
                      <a:pt x="20" y="148"/>
                      <a:pt x="30" y="147"/>
                    </a:cubicBezTo>
                    <a:cubicBezTo>
                      <a:pt x="30" y="151"/>
                      <a:pt x="30" y="154"/>
                      <a:pt x="31" y="158"/>
                    </a:cubicBezTo>
                    <a:cubicBezTo>
                      <a:pt x="37" y="201"/>
                      <a:pt x="60" y="231"/>
                      <a:pt x="100" y="246"/>
                    </a:cubicBezTo>
                    <a:cubicBezTo>
                      <a:pt x="142" y="262"/>
                      <a:pt x="180" y="253"/>
                      <a:pt x="212" y="222"/>
                    </a:cubicBezTo>
                    <a:cubicBezTo>
                      <a:pt x="244" y="191"/>
                      <a:pt x="253" y="152"/>
                      <a:pt x="238" y="111"/>
                    </a:cubicBezTo>
                    <a:cubicBezTo>
                      <a:pt x="222" y="67"/>
                      <a:pt x="189" y="43"/>
                      <a:pt x="143" y="39"/>
                    </a:cubicBezTo>
                    <a:cubicBezTo>
                      <a:pt x="112" y="37"/>
                      <a:pt x="84" y="48"/>
                      <a:pt x="60" y="69"/>
                    </a:cubicBezTo>
                    <a:cubicBezTo>
                      <a:pt x="68" y="77"/>
                      <a:pt x="76" y="85"/>
                      <a:pt x="83" y="92"/>
                    </a:cubicBezTo>
                    <a:cubicBezTo>
                      <a:pt x="83" y="93"/>
                      <a:pt x="83" y="93"/>
                      <a:pt x="83" y="93"/>
                    </a:cubicBezTo>
                    <a:cubicBezTo>
                      <a:pt x="55" y="98"/>
                      <a:pt x="28" y="103"/>
                      <a:pt x="0" y="109"/>
                    </a:cubicBezTo>
                    <a:cubicBezTo>
                      <a:pt x="5" y="80"/>
                      <a:pt x="10" y="53"/>
                      <a:pt x="15" y="25"/>
                    </a:cubicBezTo>
                    <a:cubicBezTo>
                      <a:pt x="23" y="33"/>
                      <a:pt x="31" y="41"/>
                      <a:pt x="38" y="48"/>
                    </a:cubicBezTo>
                    <a:cubicBezTo>
                      <a:pt x="48" y="39"/>
                      <a:pt x="58" y="32"/>
                      <a:pt x="69" y="26"/>
                    </a:cubicBezTo>
                    <a:cubicBezTo>
                      <a:pt x="118" y="0"/>
                      <a:pt x="178" y="3"/>
                      <a:pt x="222" y="39"/>
                    </a:cubicBezTo>
                    <a:cubicBezTo>
                      <a:pt x="260" y="70"/>
                      <a:pt x="278" y="111"/>
                      <a:pt x="273" y="159"/>
                    </a:cubicBezTo>
                    <a:cubicBezTo>
                      <a:pt x="268" y="218"/>
                      <a:pt x="225" y="267"/>
                      <a:pt x="167" y="280"/>
                    </a:cubicBezTo>
                    <a:cubicBezTo>
                      <a:pt x="122" y="289"/>
                      <a:pt x="82" y="279"/>
                      <a:pt x="47" y="249"/>
                    </a:cubicBezTo>
                    <a:cubicBezTo>
                      <a:pt x="19" y="224"/>
                      <a:pt x="4" y="193"/>
                      <a:pt x="0" y="156"/>
                    </a:cubicBezTo>
                    <a:cubicBezTo>
                      <a:pt x="0" y="155"/>
                      <a:pt x="0" y="154"/>
                      <a:pt x="0"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456"/>
              <p:cNvSpPr>
                <a:spLocks/>
              </p:cNvSpPr>
              <p:nvPr/>
            </p:nvSpPr>
            <p:spPr bwMode="gray">
              <a:xfrm>
                <a:off x="8136093" y="3457518"/>
                <a:ext cx="138307" cy="149460"/>
              </a:xfrm>
              <a:custGeom>
                <a:avLst/>
                <a:gdLst>
                  <a:gd name="T0" fmla="*/ 27 w 87"/>
                  <a:gd name="T1" fmla="*/ 0 h 94"/>
                  <a:gd name="T2" fmla="*/ 27 w 87"/>
                  <a:gd name="T3" fmla="*/ 67 h 94"/>
                  <a:gd name="T4" fmla="*/ 87 w 87"/>
                  <a:gd name="T5" fmla="*/ 67 h 94"/>
                  <a:gd name="T6" fmla="*/ 87 w 87"/>
                  <a:gd name="T7" fmla="*/ 94 h 94"/>
                  <a:gd name="T8" fmla="*/ 0 w 87"/>
                  <a:gd name="T9" fmla="*/ 94 h 94"/>
                  <a:gd name="T10" fmla="*/ 0 w 87"/>
                  <a:gd name="T11" fmla="*/ 0 h 94"/>
                  <a:gd name="T12" fmla="*/ 27 w 8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27" y="0"/>
                    </a:moveTo>
                    <a:cubicBezTo>
                      <a:pt x="27" y="22"/>
                      <a:pt x="27" y="45"/>
                      <a:pt x="27" y="67"/>
                    </a:cubicBezTo>
                    <a:cubicBezTo>
                      <a:pt x="47" y="67"/>
                      <a:pt x="67" y="67"/>
                      <a:pt x="87" y="67"/>
                    </a:cubicBezTo>
                    <a:cubicBezTo>
                      <a:pt x="87" y="76"/>
                      <a:pt x="87" y="85"/>
                      <a:pt x="87" y="94"/>
                    </a:cubicBezTo>
                    <a:cubicBezTo>
                      <a:pt x="58" y="94"/>
                      <a:pt x="29" y="94"/>
                      <a:pt x="0" y="94"/>
                    </a:cubicBezTo>
                    <a:cubicBezTo>
                      <a:pt x="0" y="63"/>
                      <a:pt x="0" y="31"/>
                      <a:pt x="0" y="0"/>
                    </a:cubicBezTo>
                    <a:cubicBezTo>
                      <a:pt x="9" y="0"/>
                      <a:pt x="18"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4" name="Gruppieren 103"/>
          <p:cNvGrpSpPr/>
          <p:nvPr/>
        </p:nvGrpSpPr>
        <p:grpSpPr>
          <a:xfrm>
            <a:off x="587209" y="3764381"/>
            <a:ext cx="1493297" cy="443347"/>
            <a:chOff x="1156310" y="3838071"/>
            <a:chExt cx="1493297" cy="443347"/>
          </a:xfrm>
        </p:grpSpPr>
        <p:grpSp>
          <p:nvGrpSpPr>
            <p:cNvPr id="65" name="Gruppieren 64"/>
            <p:cNvGrpSpPr/>
            <p:nvPr/>
          </p:nvGrpSpPr>
          <p:grpSpPr>
            <a:xfrm>
              <a:off x="1156310" y="3838071"/>
              <a:ext cx="1493297" cy="443347"/>
              <a:chOff x="-78818" y="3838071"/>
              <a:chExt cx="1802334" cy="443347"/>
            </a:xfrm>
          </p:grpSpPr>
          <p:sp>
            <p:nvSpPr>
              <p:cNvPr id="210" name="Rechteck 209"/>
              <p:cNvSpPr/>
              <p:nvPr/>
            </p:nvSpPr>
            <p:spPr bwMode="gray">
              <a:xfrm>
                <a:off x="-78818" y="3838072"/>
                <a:ext cx="1802334"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Stop-Loss Insurance</a:t>
                </a:r>
              </a:p>
            </p:txBody>
          </p:sp>
          <p:sp>
            <p:nvSpPr>
              <p:cNvPr id="211" name="Rechteck 210"/>
              <p:cNvSpPr/>
              <p:nvPr/>
            </p:nvSpPr>
            <p:spPr bwMode="gray">
              <a:xfrm>
                <a:off x="-78818" y="3838071"/>
                <a:ext cx="534437" cy="443346"/>
              </a:xfrm>
              <a:prstGeom prst="rect">
                <a:avLst/>
              </a:prstGeom>
              <a:solidFill>
                <a:schemeClr val="accent1">
                  <a:lumMod val="40000"/>
                  <a:lumOff val="60000"/>
                </a:schemeClr>
              </a:solidFill>
              <a:ln w="12700">
                <a:noFill/>
                <a:round/>
                <a:headEnd/>
                <a:tailEnd/>
              </a:ln>
              <a:effectLst/>
            </p:spPr>
            <p:txBody>
              <a:bodyPr rtlCol="0" anchor="ctr"/>
              <a:lstStyle/>
              <a:p>
                <a:pPr algn="ctr"/>
                <a:endParaRPr lang="en-US" dirty="0"/>
              </a:p>
            </p:txBody>
          </p:sp>
        </p:grpSp>
        <p:sp>
          <p:nvSpPr>
            <p:cNvPr id="212" name="Freeform 1240"/>
            <p:cNvSpPr>
              <a:spLocks noEditPoints="1"/>
            </p:cNvSpPr>
            <p:nvPr/>
          </p:nvSpPr>
          <p:spPr bwMode="gray">
            <a:xfrm>
              <a:off x="1270411" y="3897919"/>
              <a:ext cx="214598" cy="337019"/>
            </a:xfrm>
            <a:custGeom>
              <a:avLst/>
              <a:gdLst>
                <a:gd name="T0" fmla="*/ 105 w 209"/>
                <a:gd name="T1" fmla="*/ 328 h 328"/>
                <a:gd name="T2" fmla="*/ 104 w 209"/>
                <a:gd name="T3" fmla="*/ 326 h 328"/>
                <a:gd name="T4" fmla="*/ 34 w 209"/>
                <a:gd name="T5" fmla="*/ 205 h 328"/>
                <a:gd name="T6" fmla="*/ 7 w 209"/>
                <a:gd name="T7" fmla="*/ 140 h 328"/>
                <a:gd name="T8" fmla="*/ 10 w 209"/>
                <a:gd name="T9" fmla="*/ 69 h 328"/>
                <a:gd name="T10" fmla="*/ 89 w 209"/>
                <a:gd name="T11" fmla="*/ 6 h 328"/>
                <a:gd name="T12" fmla="*/ 176 w 209"/>
                <a:gd name="T13" fmla="*/ 33 h 328"/>
                <a:gd name="T14" fmla="*/ 207 w 209"/>
                <a:gd name="T15" fmla="*/ 98 h 328"/>
                <a:gd name="T16" fmla="*/ 194 w 209"/>
                <a:gd name="T17" fmla="*/ 167 h 328"/>
                <a:gd name="T18" fmla="*/ 146 w 209"/>
                <a:gd name="T19" fmla="*/ 258 h 328"/>
                <a:gd name="T20" fmla="*/ 105 w 209"/>
                <a:gd name="T21" fmla="*/ 328 h 328"/>
                <a:gd name="T22" fmla="*/ 105 w 209"/>
                <a:gd name="T23" fmla="*/ 67 h 328"/>
                <a:gd name="T24" fmla="*/ 68 w 209"/>
                <a:gd name="T25" fmla="*/ 104 h 328"/>
                <a:gd name="T26" fmla="*/ 105 w 209"/>
                <a:gd name="T27" fmla="*/ 141 h 328"/>
                <a:gd name="T28" fmla="*/ 142 w 209"/>
                <a:gd name="T29" fmla="*/ 105 h 328"/>
                <a:gd name="T30" fmla="*/ 105 w 209"/>
                <a:gd name="T31"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328">
                  <a:moveTo>
                    <a:pt x="105" y="328"/>
                  </a:moveTo>
                  <a:cubicBezTo>
                    <a:pt x="105" y="327"/>
                    <a:pt x="104" y="327"/>
                    <a:pt x="104" y="326"/>
                  </a:cubicBezTo>
                  <a:cubicBezTo>
                    <a:pt x="80" y="286"/>
                    <a:pt x="57" y="245"/>
                    <a:pt x="34" y="205"/>
                  </a:cubicBezTo>
                  <a:cubicBezTo>
                    <a:pt x="22" y="184"/>
                    <a:pt x="13" y="163"/>
                    <a:pt x="7" y="140"/>
                  </a:cubicBezTo>
                  <a:cubicBezTo>
                    <a:pt x="1" y="116"/>
                    <a:pt x="0" y="92"/>
                    <a:pt x="10" y="69"/>
                  </a:cubicBezTo>
                  <a:cubicBezTo>
                    <a:pt x="25" y="34"/>
                    <a:pt x="51" y="12"/>
                    <a:pt x="89" y="6"/>
                  </a:cubicBezTo>
                  <a:cubicBezTo>
                    <a:pt x="122" y="0"/>
                    <a:pt x="152" y="10"/>
                    <a:pt x="176" y="33"/>
                  </a:cubicBezTo>
                  <a:cubicBezTo>
                    <a:pt x="195" y="51"/>
                    <a:pt x="205" y="73"/>
                    <a:pt x="207" y="98"/>
                  </a:cubicBezTo>
                  <a:cubicBezTo>
                    <a:pt x="209" y="122"/>
                    <a:pt x="203" y="145"/>
                    <a:pt x="194" y="167"/>
                  </a:cubicBezTo>
                  <a:cubicBezTo>
                    <a:pt x="181" y="199"/>
                    <a:pt x="164" y="229"/>
                    <a:pt x="146" y="258"/>
                  </a:cubicBezTo>
                  <a:cubicBezTo>
                    <a:pt x="133" y="281"/>
                    <a:pt x="119" y="304"/>
                    <a:pt x="105" y="328"/>
                  </a:cubicBezTo>
                  <a:close/>
                  <a:moveTo>
                    <a:pt x="105" y="67"/>
                  </a:moveTo>
                  <a:cubicBezTo>
                    <a:pt x="85" y="67"/>
                    <a:pt x="68" y="84"/>
                    <a:pt x="68" y="104"/>
                  </a:cubicBezTo>
                  <a:cubicBezTo>
                    <a:pt x="68" y="124"/>
                    <a:pt x="85" y="141"/>
                    <a:pt x="105" y="141"/>
                  </a:cubicBezTo>
                  <a:cubicBezTo>
                    <a:pt x="125" y="141"/>
                    <a:pt x="142" y="125"/>
                    <a:pt x="142" y="105"/>
                  </a:cubicBezTo>
                  <a:cubicBezTo>
                    <a:pt x="142" y="84"/>
                    <a:pt x="126" y="68"/>
                    <a:pt x="105" y="6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8" name="Gruppieren 97"/>
          <p:cNvGrpSpPr/>
          <p:nvPr/>
        </p:nvGrpSpPr>
        <p:grpSpPr>
          <a:xfrm>
            <a:off x="6066774" y="1725448"/>
            <a:ext cx="1509453" cy="443346"/>
            <a:chOff x="7236153" y="2107745"/>
            <a:chExt cx="1509453" cy="443346"/>
          </a:xfrm>
        </p:grpSpPr>
        <p:grpSp>
          <p:nvGrpSpPr>
            <p:cNvPr id="23" name="Gruppieren 22"/>
            <p:cNvGrpSpPr/>
            <p:nvPr/>
          </p:nvGrpSpPr>
          <p:grpSpPr>
            <a:xfrm>
              <a:off x="7236153" y="2107745"/>
              <a:ext cx="1509453" cy="443346"/>
              <a:chOff x="8324466" y="2107745"/>
              <a:chExt cx="1802335" cy="443346"/>
            </a:xfrm>
          </p:grpSpPr>
          <p:sp>
            <p:nvSpPr>
              <p:cNvPr id="192" name="Rechteck 191"/>
              <p:cNvSpPr/>
              <p:nvPr/>
            </p:nvSpPr>
            <p:spPr bwMode="gray">
              <a:xfrm>
                <a:off x="8324467" y="2107745"/>
                <a:ext cx="1802334"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Wellness</a:t>
                </a:r>
              </a:p>
            </p:txBody>
          </p:sp>
          <p:sp>
            <p:nvSpPr>
              <p:cNvPr id="193" name="Rechteck 192"/>
              <p:cNvSpPr/>
              <p:nvPr/>
            </p:nvSpPr>
            <p:spPr bwMode="gray">
              <a:xfrm>
                <a:off x="8324466" y="2107745"/>
                <a:ext cx="528717" cy="443346"/>
              </a:xfrm>
              <a:prstGeom prst="rect">
                <a:avLst/>
              </a:prstGeom>
              <a:solidFill>
                <a:schemeClr val="accent1">
                  <a:lumMod val="60000"/>
                  <a:lumOff val="40000"/>
                </a:schemeClr>
              </a:solidFill>
              <a:ln w="12700">
                <a:noFill/>
                <a:round/>
                <a:headEnd/>
                <a:tailEnd/>
              </a:ln>
              <a:effectLst/>
            </p:spPr>
            <p:txBody>
              <a:bodyPr rtlCol="0" anchor="ctr"/>
              <a:lstStyle/>
              <a:p>
                <a:pPr algn="ctr"/>
                <a:endParaRPr lang="en-US" dirty="0"/>
              </a:p>
            </p:txBody>
          </p:sp>
        </p:grpSp>
        <p:grpSp>
          <p:nvGrpSpPr>
            <p:cNvPr id="194" name="Gruppieren 193"/>
            <p:cNvGrpSpPr/>
            <p:nvPr/>
          </p:nvGrpSpPr>
          <p:grpSpPr bwMode="gray">
            <a:xfrm>
              <a:off x="7312788" y="2184221"/>
              <a:ext cx="321434" cy="283202"/>
              <a:chOff x="6292551" y="-710243"/>
              <a:chExt cx="506383" cy="446150"/>
            </a:xfrm>
            <a:solidFill>
              <a:srgbClr val="FFFFFF"/>
            </a:solidFill>
          </p:grpSpPr>
          <p:sp>
            <p:nvSpPr>
              <p:cNvPr id="195" name="Freeform 1485"/>
              <p:cNvSpPr>
                <a:spLocks/>
              </p:cNvSpPr>
              <p:nvPr/>
            </p:nvSpPr>
            <p:spPr bwMode="gray">
              <a:xfrm>
                <a:off x="6486621" y="-710243"/>
                <a:ext cx="118231" cy="359149"/>
              </a:xfrm>
              <a:custGeom>
                <a:avLst/>
                <a:gdLst>
                  <a:gd name="T0" fmla="*/ 0 w 74"/>
                  <a:gd name="T1" fmla="*/ 0 h 225"/>
                  <a:gd name="T2" fmla="*/ 74 w 74"/>
                  <a:gd name="T3" fmla="*/ 0 h 225"/>
                  <a:gd name="T4" fmla="*/ 74 w 74"/>
                  <a:gd name="T5" fmla="*/ 225 h 225"/>
                  <a:gd name="T6" fmla="*/ 0 w 74"/>
                  <a:gd name="T7" fmla="*/ 225 h 225"/>
                  <a:gd name="T8" fmla="*/ 0 w 74"/>
                  <a:gd name="T9" fmla="*/ 0 h 225"/>
                </a:gdLst>
                <a:ahLst/>
                <a:cxnLst>
                  <a:cxn ang="0">
                    <a:pos x="T0" y="T1"/>
                  </a:cxn>
                  <a:cxn ang="0">
                    <a:pos x="T2" y="T3"/>
                  </a:cxn>
                  <a:cxn ang="0">
                    <a:pos x="T4" y="T5"/>
                  </a:cxn>
                  <a:cxn ang="0">
                    <a:pos x="T6" y="T7"/>
                  </a:cxn>
                  <a:cxn ang="0">
                    <a:pos x="T8" y="T9"/>
                  </a:cxn>
                </a:cxnLst>
                <a:rect l="0" t="0" r="r" b="b"/>
                <a:pathLst>
                  <a:path w="74" h="225">
                    <a:moveTo>
                      <a:pt x="0" y="0"/>
                    </a:moveTo>
                    <a:cubicBezTo>
                      <a:pt x="25" y="0"/>
                      <a:pt x="49" y="0"/>
                      <a:pt x="74" y="0"/>
                    </a:cubicBezTo>
                    <a:cubicBezTo>
                      <a:pt x="74" y="75"/>
                      <a:pt x="74" y="150"/>
                      <a:pt x="74" y="225"/>
                    </a:cubicBezTo>
                    <a:cubicBezTo>
                      <a:pt x="50" y="225"/>
                      <a:pt x="25" y="225"/>
                      <a:pt x="0" y="225"/>
                    </a:cubicBezTo>
                    <a:cubicBezTo>
                      <a:pt x="0" y="150"/>
                      <a:pt x="0" y="7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486"/>
              <p:cNvSpPr>
                <a:spLocks/>
              </p:cNvSpPr>
              <p:nvPr/>
            </p:nvSpPr>
            <p:spPr bwMode="gray">
              <a:xfrm>
                <a:off x="6292551" y="-317630"/>
                <a:ext cx="506383" cy="53537"/>
              </a:xfrm>
              <a:custGeom>
                <a:avLst/>
                <a:gdLst>
                  <a:gd name="T0" fmla="*/ 0 w 318"/>
                  <a:gd name="T1" fmla="*/ 35 h 35"/>
                  <a:gd name="T2" fmla="*/ 0 w 318"/>
                  <a:gd name="T3" fmla="*/ 0 h 35"/>
                  <a:gd name="T4" fmla="*/ 318 w 318"/>
                  <a:gd name="T5" fmla="*/ 0 h 35"/>
                  <a:gd name="T6" fmla="*/ 318 w 318"/>
                  <a:gd name="T7" fmla="*/ 35 h 35"/>
                  <a:gd name="T8" fmla="*/ 0 w 318"/>
                  <a:gd name="T9" fmla="*/ 35 h 35"/>
                </a:gdLst>
                <a:ahLst/>
                <a:cxnLst>
                  <a:cxn ang="0">
                    <a:pos x="T0" y="T1"/>
                  </a:cxn>
                  <a:cxn ang="0">
                    <a:pos x="T2" y="T3"/>
                  </a:cxn>
                  <a:cxn ang="0">
                    <a:pos x="T4" y="T5"/>
                  </a:cxn>
                  <a:cxn ang="0">
                    <a:pos x="T6" y="T7"/>
                  </a:cxn>
                  <a:cxn ang="0">
                    <a:pos x="T8" y="T9"/>
                  </a:cxn>
                </a:cxnLst>
                <a:rect l="0" t="0" r="r" b="b"/>
                <a:pathLst>
                  <a:path w="318" h="35">
                    <a:moveTo>
                      <a:pt x="0" y="35"/>
                    </a:moveTo>
                    <a:cubicBezTo>
                      <a:pt x="0" y="23"/>
                      <a:pt x="0" y="12"/>
                      <a:pt x="0" y="0"/>
                    </a:cubicBezTo>
                    <a:cubicBezTo>
                      <a:pt x="106" y="0"/>
                      <a:pt x="212" y="0"/>
                      <a:pt x="318" y="0"/>
                    </a:cubicBezTo>
                    <a:cubicBezTo>
                      <a:pt x="318" y="12"/>
                      <a:pt x="318" y="23"/>
                      <a:pt x="318" y="35"/>
                    </a:cubicBezTo>
                    <a:cubicBezTo>
                      <a:pt x="212" y="35"/>
                      <a:pt x="106"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487"/>
              <p:cNvSpPr>
                <a:spLocks/>
              </p:cNvSpPr>
              <p:nvPr/>
            </p:nvSpPr>
            <p:spPr bwMode="gray">
              <a:xfrm>
                <a:off x="6332700" y="-585320"/>
                <a:ext cx="118231" cy="234228"/>
              </a:xfrm>
              <a:custGeom>
                <a:avLst/>
                <a:gdLst>
                  <a:gd name="T0" fmla="*/ 0 w 74"/>
                  <a:gd name="T1" fmla="*/ 147 h 147"/>
                  <a:gd name="T2" fmla="*/ 0 w 74"/>
                  <a:gd name="T3" fmla="*/ 0 h 147"/>
                  <a:gd name="T4" fmla="*/ 74 w 74"/>
                  <a:gd name="T5" fmla="*/ 0 h 147"/>
                  <a:gd name="T6" fmla="*/ 74 w 74"/>
                  <a:gd name="T7" fmla="*/ 147 h 147"/>
                  <a:gd name="T8" fmla="*/ 0 w 74"/>
                  <a:gd name="T9" fmla="*/ 147 h 147"/>
                </a:gdLst>
                <a:ahLst/>
                <a:cxnLst>
                  <a:cxn ang="0">
                    <a:pos x="T0" y="T1"/>
                  </a:cxn>
                  <a:cxn ang="0">
                    <a:pos x="T2" y="T3"/>
                  </a:cxn>
                  <a:cxn ang="0">
                    <a:pos x="T4" y="T5"/>
                  </a:cxn>
                  <a:cxn ang="0">
                    <a:pos x="T6" y="T7"/>
                  </a:cxn>
                  <a:cxn ang="0">
                    <a:pos x="T8" y="T9"/>
                  </a:cxn>
                </a:cxnLst>
                <a:rect l="0" t="0" r="r" b="b"/>
                <a:pathLst>
                  <a:path w="74" h="147">
                    <a:moveTo>
                      <a:pt x="0" y="147"/>
                    </a:moveTo>
                    <a:cubicBezTo>
                      <a:pt x="0" y="98"/>
                      <a:pt x="0" y="49"/>
                      <a:pt x="0" y="0"/>
                    </a:cubicBezTo>
                    <a:cubicBezTo>
                      <a:pt x="24" y="0"/>
                      <a:pt x="49" y="0"/>
                      <a:pt x="74" y="0"/>
                    </a:cubicBezTo>
                    <a:cubicBezTo>
                      <a:pt x="74" y="49"/>
                      <a:pt x="74" y="98"/>
                      <a:pt x="74" y="147"/>
                    </a:cubicBezTo>
                    <a:cubicBezTo>
                      <a:pt x="49" y="147"/>
                      <a:pt x="25" y="147"/>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488"/>
              <p:cNvSpPr>
                <a:spLocks/>
              </p:cNvSpPr>
              <p:nvPr/>
            </p:nvSpPr>
            <p:spPr bwMode="gray">
              <a:xfrm>
                <a:off x="6640520" y="-480477"/>
                <a:ext cx="120462" cy="129384"/>
              </a:xfrm>
              <a:custGeom>
                <a:avLst/>
                <a:gdLst>
                  <a:gd name="T0" fmla="*/ 0 w 75"/>
                  <a:gd name="T1" fmla="*/ 81 h 81"/>
                  <a:gd name="T2" fmla="*/ 0 w 75"/>
                  <a:gd name="T3" fmla="*/ 0 h 81"/>
                  <a:gd name="T4" fmla="*/ 75 w 75"/>
                  <a:gd name="T5" fmla="*/ 0 h 81"/>
                  <a:gd name="T6" fmla="*/ 75 w 75"/>
                  <a:gd name="T7" fmla="*/ 81 h 81"/>
                  <a:gd name="T8" fmla="*/ 0 w 75"/>
                  <a:gd name="T9" fmla="*/ 81 h 81"/>
                </a:gdLst>
                <a:ahLst/>
                <a:cxnLst>
                  <a:cxn ang="0">
                    <a:pos x="T0" y="T1"/>
                  </a:cxn>
                  <a:cxn ang="0">
                    <a:pos x="T2" y="T3"/>
                  </a:cxn>
                  <a:cxn ang="0">
                    <a:pos x="T4" y="T5"/>
                  </a:cxn>
                  <a:cxn ang="0">
                    <a:pos x="T6" y="T7"/>
                  </a:cxn>
                  <a:cxn ang="0">
                    <a:pos x="T8" y="T9"/>
                  </a:cxn>
                </a:cxnLst>
                <a:rect l="0" t="0" r="r" b="b"/>
                <a:pathLst>
                  <a:path w="75" h="81">
                    <a:moveTo>
                      <a:pt x="0" y="81"/>
                    </a:moveTo>
                    <a:cubicBezTo>
                      <a:pt x="0" y="54"/>
                      <a:pt x="0" y="27"/>
                      <a:pt x="0" y="0"/>
                    </a:cubicBezTo>
                    <a:cubicBezTo>
                      <a:pt x="25" y="0"/>
                      <a:pt x="50" y="0"/>
                      <a:pt x="75" y="0"/>
                    </a:cubicBezTo>
                    <a:cubicBezTo>
                      <a:pt x="75" y="27"/>
                      <a:pt x="75" y="54"/>
                      <a:pt x="75" y="81"/>
                    </a:cubicBezTo>
                    <a:cubicBezTo>
                      <a:pt x="50" y="81"/>
                      <a:pt x="25" y="81"/>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1" name="Gruppieren 100"/>
          <p:cNvGrpSpPr/>
          <p:nvPr/>
        </p:nvGrpSpPr>
        <p:grpSpPr>
          <a:xfrm>
            <a:off x="408125" y="1786700"/>
            <a:ext cx="1690984" cy="616608"/>
            <a:chOff x="407329" y="1959962"/>
            <a:chExt cx="1690985" cy="443346"/>
          </a:xfrm>
        </p:grpSpPr>
        <p:grpSp>
          <p:nvGrpSpPr>
            <p:cNvPr id="67" name="Gruppieren 66"/>
            <p:cNvGrpSpPr/>
            <p:nvPr/>
          </p:nvGrpSpPr>
          <p:grpSpPr>
            <a:xfrm>
              <a:off x="407329" y="1959962"/>
              <a:ext cx="1690985" cy="443346"/>
              <a:chOff x="-982800" y="1959962"/>
              <a:chExt cx="2040933" cy="443346"/>
            </a:xfrm>
          </p:grpSpPr>
          <p:sp>
            <p:nvSpPr>
              <p:cNvPr id="204" name="Rechteck 203"/>
              <p:cNvSpPr/>
              <p:nvPr/>
            </p:nvSpPr>
            <p:spPr bwMode="gray">
              <a:xfrm>
                <a:off x="-982799" y="1959962"/>
                <a:ext cx="2040932"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Pricing Transparency</a:t>
                </a:r>
              </a:p>
            </p:txBody>
          </p:sp>
          <p:sp>
            <p:nvSpPr>
              <p:cNvPr id="205" name="Rechteck 204"/>
              <p:cNvSpPr/>
              <p:nvPr/>
            </p:nvSpPr>
            <p:spPr bwMode="gray">
              <a:xfrm>
                <a:off x="-982800" y="1959962"/>
                <a:ext cx="534437" cy="443346"/>
              </a:xfrm>
              <a:prstGeom prst="rect">
                <a:avLst/>
              </a:prstGeom>
              <a:solidFill>
                <a:schemeClr val="accent1"/>
              </a:solidFill>
              <a:ln w="12700">
                <a:noFill/>
                <a:round/>
                <a:headEnd/>
                <a:tailEnd/>
              </a:ln>
              <a:effectLst/>
            </p:spPr>
            <p:txBody>
              <a:bodyPr rtlCol="0" anchor="ctr"/>
              <a:lstStyle/>
              <a:p>
                <a:pPr algn="ctr"/>
                <a:endParaRPr lang="en-US" dirty="0"/>
              </a:p>
            </p:txBody>
          </p:sp>
        </p:grpSp>
        <p:grpSp>
          <p:nvGrpSpPr>
            <p:cNvPr id="206" name="Gruppieren 205"/>
            <p:cNvGrpSpPr/>
            <p:nvPr/>
          </p:nvGrpSpPr>
          <p:grpSpPr bwMode="gray">
            <a:xfrm>
              <a:off x="457212" y="1999154"/>
              <a:ext cx="276280" cy="364962"/>
              <a:chOff x="5749188" y="1079542"/>
              <a:chExt cx="361382" cy="477383"/>
            </a:xfrm>
          </p:grpSpPr>
          <p:sp>
            <p:nvSpPr>
              <p:cNvPr id="207" name="Freeform 1332"/>
              <p:cNvSpPr>
                <a:spLocks noEditPoints="1"/>
              </p:cNvSpPr>
              <p:nvPr/>
            </p:nvSpPr>
            <p:spPr bwMode="gray">
              <a:xfrm>
                <a:off x="5749188" y="1079542"/>
                <a:ext cx="361382" cy="477383"/>
              </a:xfrm>
              <a:custGeom>
                <a:avLst/>
                <a:gdLst>
                  <a:gd name="T0" fmla="*/ 0 w 228"/>
                  <a:gd name="T1" fmla="*/ 41 h 300"/>
                  <a:gd name="T2" fmla="*/ 114 w 228"/>
                  <a:gd name="T3" fmla="*/ 0 h 300"/>
                  <a:gd name="T4" fmla="*/ 228 w 228"/>
                  <a:gd name="T5" fmla="*/ 41 h 300"/>
                  <a:gd name="T6" fmla="*/ 228 w 228"/>
                  <a:gd name="T7" fmla="*/ 46 h 300"/>
                  <a:gd name="T8" fmla="*/ 228 w 228"/>
                  <a:gd name="T9" fmla="*/ 179 h 300"/>
                  <a:gd name="T10" fmla="*/ 224 w 228"/>
                  <a:gd name="T11" fmla="*/ 206 h 300"/>
                  <a:gd name="T12" fmla="*/ 203 w 228"/>
                  <a:gd name="T13" fmla="*/ 241 h 300"/>
                  <a:gd name="T14" fmla="*/ 161 w 228"/>
                  <a:gd name="T15" fmla="*/ 272 h 300"/>
                  <a:gd name="T16" fmla="*/ 116 w 228"/>
                  <a:gd name="T17" fmla="*/ 299 h 300"/>
                  <a:gd name="T18" fmla="*/ 112 w 228"/>
                  <a:gd name="T19" fmla="*/ 300 h 300"/>
                  <a:gd name="T20" fmla="*/ 38 w 228"/>
                  <a:gd name="T21" fmla="*/ 253 h 300"/>
                  <a:gd name="T22" fmla="*/ 10 w 228"/>
                  <a:gd name="T23" fmla="*/ 224 h 300"/>
                  <a:gd name="T24" fmla="*/ 0 w 228"/>
                  <a:gd name="T25" fmla="*/ 187 h 300"/>
                  <a:gd name="T26" fmla="*/ 0 w 228"/>
                  <a:gd name="T27" fmla="*/ 79 h 300"/>
                  <a:gd name="T28" fmla="*/ 0 w 228"/>
                  <a:gd name="T29" fmla="*/ 41 h 300"/>
                  <a:gd name="T30" fmla="*/ 29 w 228"/>
                  <a:gd name="T31" fmla="*/ 70 h 300"/>
                  <a:gd name="T32" fmla="*/ 29 w 228"/>
                  <a:gd name="T33" fmla="*/ 72 h 300"/>
                  <a:gd name="T34" fmla="*/ 29 w 228"/>
                  <a:gd name="T35" fmla="*/ 187 h 300"/>
                  <a:gd name="T36" fmla="*/ 41 w 228"/>
                  <a:gd name="T37" fmla="*/ 216 h 300"/>
                  <a:gd name="T38" fmla="*/ 56 w 228"/>
                  <a:gd name="T39" fmla="*/ 230 h 300"/>
                  <a:gd name="T40" fmla="*/ 112 w 228"/>
                  <a:gd name="T41" fmla="*/ 265 h 300"/>
                  <a:gd name="T42" fmla="*/ 116 w 228"/>
                  <a:gd name="T43" fmla="*/ 265 h 300"/>
                  <a:gd name="T44" fmla="*/ 126 w 228"/>
                  <a:gd name="T45" fmla="*/ 259 h 300"/>
                  <a:gd name="T46" fmla="*/ 178 w 228"/>
                  <a:gd name="T47" fmla="*/ 225 h 300"/>
                  <a:gd name="T48" fmla="*/ 199 w 228"/>
                  <a:gd name="T49" fmla="*/ 182 h 300"/>
                  <a:gd name="T50" fmla="*/ 199 w 228"/>
                  <a:gd name="T51" fmla="*/ 73 h 300"/>
                  <a:gd name="T52" fmla="*/ 195 w 228"/>
                  <a:gd name="T53" fmla="*/ 69 h 300"/>
                  <a:gd name="T54" fmla="*/ 142 w 228"/>
                  <a:gd name="T55" fmla="*/ 55 h 300"/>
                  <a:gd name="T56" fmla="*/ 113 w 228"/>
                  <a:gd name="T57" fmla="*/ 38 h 300"/>
                  <a:gd name="T58" fmla="*/ 29 w 228"/>
                  <a:gd name="T59"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300">
                    <a:moveTo>
                      <a:pt x="0" y="41"/>
                    </a:moveTo>
                    <a:cubicBezTo>
                      <a:pt x="44" y="44"/>
                      <a:pt x="81" y="30"/>
                      <a:pt x="114" y="0"/>
                    </a:cubicBezTo>
                    <a:cubicBezTo>
                      <a:pt x="146" y="30"/>
                      <a:pt x="184" y="44"/>
                      <a:pt x="228" y="41"/>
                    </a:cubicBezTo>
                    <a:cubicBezTo>
                      <a:pt x="228" y="43"/>
                      <a:pt x="228" y="45"/>
                      <a:pt x="228" y="46"/>
                    </a:cubicBezTo>
                    <a:cubicBezTo>
                      <a:pt x="228" y="90"/>
                      <a:pt x="228" y="135"/>
                      <a:pt x="228" y="179"/>
                    </a:cubicBezTo>
                    <a:cubicBezTo>
                      <a:pt x="228" y="188"/>
                      <a:pt x="226" y="197"/>
                      <a:pt x="224" y="206"/>
                    </a:cubicBezTo>
                    <a:cubicBezTo>
                      <a:pt x="222" y="220"/>
                      <a:pt x="213" y="231"/>
                      <a:pt x="203" y="241"/>
                    </a:cubicBezTo>
                    <a:cubicBezTo>
                      <a:pt x="191" y="253"/>
                      <a:pt x="176" y="263"/>
                      <a:pt x="161" y="272"/>
                    </a:cubicBezTo>
                    <a:cubicBezTo>
                      <a:pt x="146" y="281"/>
                      <a:pt x="131" y="290"/>
                      <a:pt x="116" y="299"/>
                    </a:cubicBezTo>
                    <a:cubicBezTo>
                      <a:pt x="115" y="300"/>
                      <a:pt x="113" y="300"/>
                      <a:pt x="112" y="300"/>
                    </a:cubicBezTo>
                    <a:cubicBezTo>
                      <a:pt x="87" y="284"/>
                      <a:pt x="63" y="269"/>
                      <a:pt x="38" y="253"/>
                    </a:cubicBezTo>
                    <a:cubicBezTo>
                      <a:pt x="27" y="245"/>
                      <a:pt x="17" y="236"/>
                      <a:pt x="10" y="224"/>
                    </a:cubicBezTo>
                    <a:cubicBezTo>
                      <a:pt x="3" y="213"/>
                      <a:pt x="0" y="200"/>
                      <a:pt x="0" y="187"/>
                    </a:cubicBezTo>
                    <a:cubicBezTo>
                      <a:pt x="0" y="151"/>
                      <a:pt x="0" y="115"/>
                      <a:pt x="0" y="79"/>
                    </a:cubicBezTo>
                    <a:cubicBezTo>
                      <a:pt x="0" y="67"/>
                      <a:pt x="0" y="55"/>
                      <a:pt x="0" y="41"/>
                    </a:cubicBezTo>
                    <a:close/>
                    <a:moveTo>
                      <a:pt x="29" y="70"/>
                    </a:moveTo>
                    <a:cubicBezTo>
                      <a:pt x="29" y="71"/>
                      <a:pt x="29" y="71"/>
                      <a:pt x="29" y="72"/>
                    </a:cubicBezTo>
                    <a:cubicBezTo>
                      <a:pt x="29" y="110"/>
                      <a:pt x="29" y="149"/>
                      <a:pt x="29" y="187"/>
                    </a:cubicBezTo>
                    <a:cubicBezTo>
                      <a:pt x="29" y="198"/>
                      <a:pt x="33" y="208"/>
                      <a:pt x="41" y="216"/>
                    </a:cubicBezTo>
                    <a:cubicBezTo>
                      <a:pt x="45" y="221"/>
                      <a:pt x="51" y="226"/>
                      <a:pt x="56" y="230"/>
                    </a:cubicBezTo>
                    <a:cubicBezTo>
                      <a:pt x="75" y="242"/>
                      <a:pt x="93" y="254"/>
                      <a:pt x="112" y="265"/>
                    </a:cubicBezTo>
                    <a:cubicBezTo>
                      <a:pt x="113" y="266"/>
                      <a:pt x="115" y="266"/>
                      <a:pt x="116" y="265"/>
                    </a:cubicBezTo>
                    <a:cubicBezTo>
                      <a:pt x="119" y="263"/>
                      <a:pt x="123" y="261"/>
                      <a:pt x="126" y="259"/>
                    </a:cubicBezTo>
                    <a:cubicBezTo>
                      <a:pt x="143" y="248"/>
                      <a:pt x="161" y="237"/>
                      <a:pt x="178" y="225"/>
                    </a:cubicBezTo>
                    <a:cubicBezTo>
                      <a:pt x="192" y="214"/>
                      <a:pt x="199" y="200"/>
                      <a:pt x="199" y="182"/>
                    </a:cubicBezTo>
                    <a:cubicBezTo>
                      <a:pt x="198" y="145"/>
                      <a:pt x="199" y="109"/>
                      <a:pt x="199" y="73"/>
                    </a:cubicBezTo>
                    <a:cubicBezTo>
                      <a:pt x="199" y="71"/>
                      <a:pt x="198" y="70"/>
                      <a:pt x="195" y="69"/>
                    </a:cubicBezTo>
                    <a:cubicBezTo>
                      <a:pt x="177" y="68"/>
                      <a:pt x="159" y="63"/>
                      <a:pt x="142" y="55"/>
                    </a:cubicBezTo>
                    <a:cubicBezTo>
                      <a:pt x="133" y="50"/>
                      <a:pt x="123" y="44"/>
                      <a:pt x="113" y="38"/>
                    </a:cubicBezTo>
                    <a:cubicBezTo>
                      <a:pt x="72" y="63"/>
                      <a:pt x="72" y="63"/>
                      <a:pt x="29"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333"/>
              <p:cNvSpPr>
                <a:spLocks noEditPoints="1"/>
              </p:cNvSpPr>
              <p:nvPr/>
            </p:nvSpPr>
            <p:spPr bwMode="gray">
              <a:xfrm>
                <a:off x="5793798" y="1139772"/>
                <a:ext cx="269922" cy="363614"/>
              </a:xfrm>
              <a:custGeom>
                <a:avLst/>
                <a:gdLst>
                  <a:gd name="T0" fmla="*/ 0 w 170"/>
                  <a:gd name="T1" fmla="*/ 32 h 228"/>
                  <a:gd name="T2" fmla="*/ 84 w 170"/>
                  <a:gd name="T3" fmla="*/ 0 h 228"/>
                  <a:gd name="T4" fmla="*/ 113 w 170"/>
                  <a:gd name="T5" fmla="*/ 17 h 228"/>
                  <a:gd name="T6" fmla="*/ 166 w 170"/>
                  <a:gd name="T7" fmla="*/ 31 h 228"/>
                  <a:gd name="T8" fmla="*/ 170 w 170"/>
                  <a:gd name="T9" fmla="*/ 35 h 228"/>
                  <a:gd name="T10" fmla="*/ 170 w 170"/>
                  <a:gd name="T11" fmla="*/ 144 h 228"/>
                  <a:gd name="T12" fmla="*/ 149 w 170"/>
                  <a:gd name="T13" fmla="*/ 187 h 228"/>
                  <a:gd name="T14" fmla="*/ 97 w 170"/>
                  <a:gd name="T15" fmla="*/ 221 h 228"/>
                  <a:gd name="T16" fmla="*/ 87 w 170"/>
                  <a:gd name="T17" fmla="*/ 227 h 228"/>
                  <a:gd name="T18" fmla="*/ 83 w 170"/>
                  <a:gd name="T19" fmla="*/ 227 h 228"/>
                  <a:gd name="T20" fmla="*/ 27 w 170"/>
                  <a:gd name="T21" fmla="*/ 192 h 228"/>
                  <a:gd name="T22" fmla="*/ 12 w 170"/>
                  <a:gd name="T23" fmla="*/ 178 h 228"/>
                  <a:gd name="T24" fmla="*/ 0 w 170"/>
                  <a:gd name="T25" fmla="*/ 149 h 228"/>
                  <a:gd name="T26" fmla="*/ 0 w 170"/>
                  <a:gd name="T27" fmla="*/ 34 h 228"/>
                  <a:gd name="T28" fmla="*/ 0 w 170"/>
                  <a:gd name="T29" fmla="*/ 32 h 228"/>
                  <a:gd name="T30" fmla="*/ 70 w 170"/>
                  <a:gd name="T31" fmla="*/ 161 h 228"/>
                  <a:gd name="T32" fmla="*/ 148 w 170"/>
                  <a:gd name="T33" fmla="*/ 83 h 228"/>
                  <a:gd name="T34" fmla="*/ 129 w 170"/>
                  <a:gd name="T35" fmla="*/ 63 h 228"/>
                  <a:gd name="T36" fmla="*/ 69 w 170"/>
                  <a:gd name="T37" fmla="*/ 123 h 228"/>
                  <a:gd name="T38" fmla="*/ 44 w 170"/>
                  <a:gd name="T39" fmla="*/ 98 h 228"/>
                  <a:gd name="T40" fmla="*/ 25 w 170"/>
                  <a:gd name="T41" fmla="*/ 117 h 228"/>
                  <a:gd name="T42" fmla="*/ 70 w 170"/>
                  <a:gd name="T43" fmla="*/ 16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28">
                    <a:moveTo>
                      <a:pt x="0" y="32"/>
                    </a:moveTo>
                    <a:cubicBezTo>
                      <a:pt x="43" y="25"/>
                      <a:pt x="43" y="25"/>
                      <a:pt x="84" y="0"/>
                    </a:cubicBezTo>
                    <a:cubicBezTo>
                      <a:pt x="94" y="6"/>
                      <a:pt x="104" y="12"/>
                      <a:pt x="113" y="17"/>
                    </a:cubicBezTo>
                    <a:cubicBezTo>
                      <a:pt x="130" y="25"/>
                      <a:pt x="148" y="30"/>
                      <a:pt x="166" y="31"/>
                    </a:cubicBezTo>
                    <a:cubicBezTo>
                      <a:pt x="169" y="32"/>
                      <a:pt x="170" y="33"/>
                      <a:pt x="170" y="35"/>
                    </a:cubicBezTo>
                    <a:cubicBezTo>
                      <a:pt x="170" y="71"/>
                      <a:pt x="169" y="107"/>
                      <a:pt x="170" y="144"/>
                    </a:cubicBezTo>
                    <a:cubicBezTo>
                      <a:pt x="170" y="162"/>
                      <a:pt x="163" y="176"/>
                      <a:pt x="149" y="187"/>
                    </a:cubicBezTo>
                    <a:cubicBezTo>
                      <a:pt x="132" y="199"/>
                      <a:pt x="114" y="210"/>
                      <a:pt x="97" y="221"/>
                    </a:cubicBezTo>
                    <a:cubicBezTo>
                      <a:pt x="94" y="223"/>
                      <a:pt x="90" y="225"/>
                      <a:pt x="87" y="227"/>
                    </a:cubicBezTo>
                    <a:cubicBezTo>
                      <a:pt x="86" y="228"/>
                      <a:pt x="84" y="228"/>
                      <a:pt x="83" y="227"/>
                    </a:cubicBezTo>
                    <a:cubicBezTo>
                      <a:pt x="64" y="216"/>
                      <a:pt x="46" y="204"/>
                      <a:pt x="27" y="192"/>
                    </a:cubicBezTo>
                    <a:cubicBezTo>
                      <a:pt x="22" y="188"/>
                      <a:pt x="16" y="183"/>
                      <a:pt x="12" y="178"/>
                    </a:cubicBezTo>
                    <a:cubicBezTo>
                      <a:pt x="4" y="170"/>
                      <a:pt x="0" y="160"/>
                      <a:pt x="0" y="149"/>
                    </a:cubicBezTo>
                    <a:cubicBezTo>
                      <a:pt x="0" y="111"/>
                      <a:pt x="0" y="72"/>
                      <a:pt x="0" y="34"/>
                    </a:cubicBezTo>
                    <a:cubicBezTo>
                      <a:pt x="0" y="33"/>
                      <a:pt x="0" y="33"/>
                      <a:pt x="0" y="32"/>
                    </a:cubicBezTo>
                    <a:close/>
                    <a:moveTo>
                      <a:pt x="70" y="161"/>
                    </a:moveTo>
                    <a:cubicBezTo>
                      <a:pt x="96" y="135"/>
                      <a:pt x="122" y="109"/>
                      <a:pt x="148" y="83"/>
                    </a:cubicBezTo>
                    <a:cubicBezTo>
                      <a:pt x="142" y="77"/>
                      <a:pt x="136" y="70"/>
                      <a:pt x="129" y="63"/>
                    </a:cubicBezTo>
                    <a:cubicBezTo>
                      <a:pt x="109" y="83"/>
                      <a:pt x="89" y="103"/>
                      <a:pt x="69" y="123"/>
                    </a:cubicBezTo>
                    <a:cubicBezTo>
                      <a:pt x="61" y="114"/>
                      <a:pt x="52" y="106"/>
                      <a:pt x="44" y="98"/>
                    </a:cubicBezTo>
                    <a:cubicBezTo>
                      <a:pt x="38" y="104"/>
                      <a:pt x="31" y="110"/>
                      <a:pt x="25" y="117"/>
                    </a:cubicBezTo>
                    <a:cubicBezTo>
                      <a:pt x="40" y="131"/>
                      <a:pt x="55" y="146"/>
                      <a:pt x="7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1334"/>
              <p:cNvSpPr>
                <a:spLocks/>
              </p:cNvSpPr>
              <p:nvPr/>
            </p:nvSpPr>
            <p:spPr bwMode="gray">
              <a:xfrm>
                <a:off x="5833957" y="1240152"/>
                <a:ext cx="196306" cy="156153"/>
              </a:xfrm>
              <a:custGeom>
                <a:avLst/>
                <a:gdLst>
                  <a:gd name="T0" fmla="*/ 45 w 123"/>
                  <a:gd name="T1" fmla="*/ 98 h 98"/>
                  <a:gd name="T2" fmla="*/ 0 w 123"/>
                  <a:gd name="T3" fmla="*/ 54 h 98"/>
                  <a:gd name="T4" fmla="*/ 19 w 123"/>
                  <a:gd name="T5" fmla="*/ 35 h 98"/>
                  <a:gd name="T6" fmla="*/ 44 w 123"/>
                  <a:gd name="T7" fmla="*/ 60 h 98"/>
                  <a:gd name="T8" fmla="*/ 104 w 123"/>
                  <a:gd name="T9" fmla="*/ 0 h 98"/>
                  <a:gd name="T10" fmla="*/ 123 w 123"/>
                  <a:gd name="T11" fmla="*/ 20 h 98"/>
                  <a:gd name="T12" fmla="*/ 45 w 123"/>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123" h="98">
                    <a:moveTo>
                      <a:pt x="45" y="98"/>
                    </a:moveTo>
                    <a:cubicBezTo>
                      <a:pt x="30" y="83"/>
                      <a:pt x="15" y="68"/>
                      <a:pt x="0" y="54"/>
                    </a:cubicBezTo>
                    <a:cubicBezTo>
                      <a:pt x="6" y="47"/>
                      <a:pt x="13" y="41"/>
                      <a:pt x="19" y="35"/>
                    </a:cubicBezTo>
                    <a:cubicBezTo>
                      <a:pt x="27" y="43"/>
                      <a:pt x="36" y="51"/>
                      <a:pt x="44" y="60"/>
                    </a:cubicBezTo>
                    <a:cubicBezTo>
                      <a:pt x="64" y="40"/>
                      <a:pt x="84" y="20"/>
                      <a:pt x="104" y="0"/>
                    </a:cubicBezTo>
                    <a:cubicBezTo>
                      <a:pt x="111" y="7"/>
                      <a:pt x="117" y="14"/>
                      <a:pt x="123" y="20"/>
                    </a:cubicBezTo>
                    <a:cubicBezTo>
                      <a:pt x="97" y="46"/>
                      <a:pt x="71" y="72"/>
                      <a:pt x="4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0" name="Gruppieren 99"/>
          <p:cNvGrpSpPr/>
          <p:nvPr/>
        </p:nvGrpSpPr>
        <p:grpSpPr>
          <a:xfrm>
            <a:off x="396514" y="2868890"/>
            <a:ext cx="1768618" cy="623793"/>
            <a:chOff x="2864390" y="1664399"/>
            <a:chExt cx="1493297" cy="443346"/>
          </a:xfrm>
        </p:grpSpPr>
        <p:grpSp>
          <p:nvGrpSpPr>
            <p:cNvPr id="68" name="Gruppieren 67"/>
            <p:cNvGrpSpPr/>
            <p:nvPr/>
          </p:nvGrpSpPr>
          <p:grpSpPr>
            <a:xfrm>
              <a:off x="2864390" y="1664399"/>
              <a:ext cx="1493297" cy="443346"/>
              <a:chOff x="1982749" y="1664399"/>
              <a:chExt cx="1802334" cy="443346"/>
            </a:xfrm>
          </p:grpSpPr>
          <p:sp>
            <p:nvSpPr>
              <p:cNvPr id="199" name="Rechteck 198"/>
              <p:cNvSpPr/>
              <p:nvPr/>
            </p:nvSpPr>
            <p:spPr bwMode="gray">
              <a:xfrm>
                <a:off x="1982749" y="1664399"/>
                <a:ext cx="1802334" cy="443346"/>
              </a:xfrm>
              <a:prstGeom prst="rect">
                <a:avLst/>
              </a:prstGeom>
              <a:solidFill>
                <a:srgbClr val="EEEEEE"/>
              </a:solidFill>
              <a:ln w="12700">
                <a:noFill/>
                <a:round/>
                <a:headEnd/>
                <a:tailEnd/>
              </a:ln>
              <a:effectLst/>
            </p:spPr>
            <p:txBody>
              <a:bodyPr lIns="540000" rtlCol="0" anchor="ctr"/>
              <a:lstStyle/>
              <a:p>
                <a:r>
                  <a:rPr lang="en-US" sz="1400" dirty="0">
                    <a:latin typeface="Calibri Light" panose="020F0302020204030204" pitchFamily="34" charset="0"/>
                  </a:rPr>
                  <a:t>Vendor Performance Management</a:t>
                </a:r>
              </a:p>
            </p:txBody>
          </p:sp>
          <p:sp>
            <p:nvSpPr>
              <p:cNvPr id="200" name="Rechteck 199"/>
              <p:cNvSpPr/>
              <p:nvPr/>
            </p:nvSpPr>
            <p:spPr bwMode="gray">
              <a:xfrm>
                <a:off x="1982749" y="1664399"/>
                <a:ext cx="534437" cy="443346"/>
              </a:xfrm>
              <a:prstGeom prst="rect">
                <a:avLst/>
              </a:prstGeom>
              <a:solidFill>
                <a:schemeClr val="accent1"/>
              </a:solidFill>
              <a:ln w="12700">
                <a:noFill/>
                <a:round/>
                <a:headEnd/>
                <a:tailEnd/>
              </a:ln>
              <a:effectLst/>
            </p:spPr>
            <p:txBody>
              <a:bodyPr rtlCol="0" anchor="ctr"/>
              <a:lstStyle/>
              <a:p>
                <a:pPr algn="ctr"/>
                <a:endParaRPr lang="en-US" dirty="0"/>
              </a:p>
            </p:txBody>
          </p:sp>
        </p:grpSp>
        <p:grpSp>
          <p:nvGrpSpPr>
            <p:cNvPr id="201" name="Gruppieren 200"/>
            <p:cNvGrpSpPr/>
            <p:nvPr/>
          </p:nvGrpSpPr>
          <p:grpSpPr bwMode="gray">
            <a:xfrm>
              <a:off x="2926054" y="1707583"/>
              <a:ext cx="319446" cy="327707"/>
              <a:chOff x="7962114" y="546389"/>
              <a:chExt cx="258768" cy="265459"/>
            </a:xfrm>
          </p:grpSpPr>
          <p:sp>
            <p:nvSpPr>
              <p:cNvPr id="202" name="Freeform 1307"/>
              <p:cNvSpPr>
                <a:spLocks noEditPoints="1"/>
              </p:cNvSpPr>
              <p:nvPr/>
            </p:nvSpPr>
            <p:spPr bwMode="gray">
              <a:xfrm>
                <a:off x="7962114" y="546389"/>
                <a:ext cx="258768" cy="265459"/>
              </a:xfrm>
              <a:custGeom>
                <a:avLst/>
                <a:gdLst>
                  <a:gd name="T0" fmla="*/ 163 w 163"/>
                  <a:gd name="T1" fmla="*/ 146 h 166"/>
                  <a:gd name="T2" fmla="*/ 142 w 163"/>
                  <a:gd name="T3" fmla="*/ 166 h 166"/>
                  <a:gd name="T4" fmla="*/ 134 w 163"/>
                  <a:gd name="T5" fmla="*/ 157 h 166"/>
                  <a:gd name="T6" fmla="*/ 104 w 163"/>
                  <a:gd name="T7" fmla="*/ 127 h 166"/>
                  <a:gd name="T8" fmla="*/ 99 w 163"/>
                  <a:gd name="T9" fmla="*/ 127 h 166"/>
                  <a:gd name="T10" fmla="*/ 18 w 163"/>
                  <a:gd name="T11" fmla="*/ 103 h 166"/>
                  <a:gd name="T12" fmla="*/ 43 w 163"/>
                  <a:gd name="T13" fmla="*/ 18 h 166"/>
                  <a:gd name="T14" fmla="*/ 130 w 163"/>
                  <a:gd name="T15" fmla="*/ 59 h 166"/>
                  <a:gd name="T16" fmla="*/ 125 w 163"/>
                  <a:gd name="T17" fmla="*/ 101 h 166"/>
                  <a:gd name="T18" fmla="*/ 126 w 163"/>
                  <a:gd name="T19" fmla="*/ 108 h 166"/>
                  <a:gd name="T20" fmla="*/ 163 w 163"/>
                  <a:gd name="T21" fmla="*/ 146 h 166"/>
                  <a:gd name="T22" fmla="*/ 109 w 163"/>
                  <a:gd name="T23" fmla="*/ 72 h 166"/>
                  <a:gd name="T24" fmla="*/ 71 w 163"/>
                  <a:gd name="T25" fmla="*/ 34 h 166"/>
                  <a:gd name="T26" fmla="*/ 32 w 163"/>
                  <a:gd name="T27" fmla="*/ 72 h 166"/>
                  <a:gd name="T28" fmla="*/ 71 w 163"/>
                  <a:gd name="T29" fmla="*/ 111 h 166"/>
                  <a:gd name="T30" fmla="*/ 109 w 163"/>
                  <a:gd name="T31" fmla="*/ 7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66">
                    <a:moveTo>
                      <a:pt x="163" y="146"/>
                    </a:moveTo>
                    <a:cubicBezTo>
                      <a:pt x="156" y="152"/>
                      <a:pt x="150" y="159"/>
                      <a:pt x="142" y="166"/>
                    </a:cubicBezTo>
                    <a:cubicBezTo>
                      <a:pt x="140" y="163"/>
                      <a:pt x="137" y="160"/>
                      <a:pt x="134" y="157"/>
                    </a:cubicBezTo>
                    <a:cubicBezTo>
                      <a:pt x="124" y="147"/>
                      <a:pt x="114" y="138"/>
                      <a:pt x="104" y="127"/>
                    </a:cubicBezTo>
                    <a:cubicBezTo>
                      <a:pt x="103" y="125"/>
                      <a:pt x="101" y="125"/>
                      <a:pt x="99" y="127"/>
                    </a:cubicBezTo>
                    <a:cubicBezTo>
                      <a:pt x="69" y="141"/>
                      <a:pt x="35" y="132"/>
                      <a:pt x="18" y="103"/>
                    </a:cubicBezTo>
                    <a:cubicBezTo>
                      <a:pt x="0" y="74"/>
                      <a:pt x="11" y="33"/>
                      <a:pt x="43" y="18"/>
                    </a:cubicBezTo>
                    <a:cubicBezTo>
                      <a:pt x="79" y="0"/>
                      <a:pt x="122" y="20"/>
                      <a:pt x="130" y="59"/>
                    </a:cubicBezTo>
                    <a:cubicBezTo>
                      <a:pt x="134" y="74"/>
                      <a:pt x="132" y="88"/>
                      <a:pt x="125" y="101"/>
                    </a:cubicBezTo>
                    <a:cubicBezTo>
                      <a:pt x="123" y="104"/>
                      <a:pt x="123" y="106"/>
                      <a:pt x="126" y="108"/>
                    </a:cubicBezTo>
                    <a:cubicBezTo>
                      <a:pt x="138" y="121"/>
                      <a:pt x="151" y="133"/>
                      <a:pt x="163" y="146"/>
                    </a:cubicBezTo>
                    <a:close/>
                    <a:moveTo>
                      <a:pt x="109" y="72"/>
                    </a:moveTo>
                    <a:cubicBezTo>
                      <a:pt x="109" y="51"/>
                      <a:pt x="92" y="34"/>
                      <a:pt x="71" y="34"/>
                    </a:cubicBezTo>
                    <a:cubicBezTo>
                      <a:pt x="49" y="34"/>
                      <a:pt x="32" y="51"/>
                      <a:pt x="32" y="72"/>
                    </a:cubicBezTo>
                    <a:cubicBezTo>
                      <a:pt x="32" y="93"/>
                      <a:pt x="50" y="111"/>
                      <a:pt x="71" y="111"/>
                    </a:cubicBezTo>
                    <a:cubicBezTo>
                      <a:pt x="92" y="111"/>
                      <a:pt x="109" y="93"/>
                      <a:pt x="109"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311"/>
              <p:cNvSpPr>
                <a:spLocks/>
              </p:cNvSpPr>
              <p:nvPr/>
            </p:nvSpPr>
            <p:spPr bwMode="gray">
              <a:xfrm>
                <a:off x="8011171" y="599927"/>
                <a:ext cx="122692" cy="122691"/>
              </a:xfrm>
              <a:custGeom>
                <a:avLst/>
                <a:gdLst>
                  <a:gd name="T0" fmla="*/ 77 w 77"/>
                  <a:gd name="T1" fmla="*/ 38 h 77"/>
                  <a:gd name="T2" fmla="*/ 39 w 77"/>
                  <a:gd name="T3" fmla="*/ 77 h 77"/>
                  <a:gd name="T4" fmla="*/ 0 w 77"/>
                  <a:gd name="T5" fmla="*/ 38 h 77"/>
                  <a:gd name="T6" fmla="*/ 39 w 77"/>
                  <a:gd name="T7" fmla="*/ 0 h 77"/>
                  <a:gd name="T8" fmla="*/ 77 w 77"/>
                  <a:gd name="T9" fmla="*/ 38 h 77"/>
                </a:gdLst>
                <a:ahLst/>
                <a:cxnLst>
                  <a:cxn ang="0">
                    <a:pos x="T0" y="T1"/>
                  </a:cxn>
                  <a:cxn ang="0">
                    <a:pos x="T2" y="T3"/>
                  </a:cxn>
                  <a:cxn ang="0">
                    <a:pos x="T4" y="T5"/>
                  </a:cxn>
                  <a:cxn ang="0">
                    <a:pos x="T6" y="T7"/>
                  </a:cxn>
                  <a:cxn ang="0">
                    <a:pos x="T8" y="T9"/>
                  </a:cxn>
                </a:cxnLst>
                <a:rect l="0" t="0" r="r" b="b"/>
                <a:pathLst>
                  <a:path w="77" h="77">
                    <a:moveTo>
                      <a:pt x="77" y="38"/>
                    </a:moveTo>
                    <a:cubicBezTo>
                      <a:pt x="77" y="59"/>
                      <a:pt x="60" y="77"/>
                      <a:pt x="39" y="77"/>
                    </a:cubicBezTo>
                    <a:cubicBezTo>
                      <a:pt x="18" y="77"/>
                      <a:pt x="0" y="59"/>
                      <a:pt x="0" y="38"/>
                    </a:cubicBezTo>
                    <a:cubicBezTo>
                      <a:pt x="0" y="17"/>
                      <a:pt x="17" y="0"/>
                      <a:pt x="39" y="0"/>
                    </a:cubicBezTo>
                    <a:cubicBezTo>
                      <a:pt x="60" y="0"/>
                      <a:pt x="77" y="17"/>
                      <a:pt x="77"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141" name="Gekrümmte Verbindung 115"/>
          <p:cNvCxnSpPr>
            <a:stCxn id="256" idx="3"/>
            <a:endCxn id="225" idx="1"/>
          </p:cNvCxnSpPr>
          <p:nvPr/>
        </p:nvCxnSpPr>
        <p:spPr bwMode="gray">
          <a:xfrm>
            <a:off x="4735726" y="3235751"/>
            <a:ext cx="1359846" cy="817955"/>
          </a:xfrm>
          <a:prstGeom prst="curvedConnector3">
            <a:avLst>
              <a:gd name="adj1" fmla="val 50000"/>
            </a:avLst>
          </a:prstGeom>
          <a:noFill/>
          <a:ln w="25400">
            <a:solidFill>
              <a:schemeClr val="accent1">
                <a:lumMod val="20000"/>
                <a:lumOff val="80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4147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TRANSFORMING SELF-FUNDED HEALTH PLAN MANAGEMENT</a:t>
            </a:r>
          </a:p>
        </p:txBody>
      </p:sp>
      <p:sp>
        <p:nvSpPr>
          <p:cNvPr id="3" name="Text Placeholder 2"/>
          <p:cNvSpPr>
            <a:spLocks noGrp="1"/>
          </p:cNvSpPr>
          <p:nvPr>
            <p:ph type="body" sz="quarter" idx="13"/>
          </p:nvPr>
        </p:nvSpPr>
        <p:spPr/>
        <p:txBody>
          <a:bodyPr/>
          <a:lstStyle/>
          <a:p>
            <a:r>
              <a:rPr lang="en-US" dirty="0"/>
              <a:t>Turning Data into Actionable Solutions and Results</a:t>
            </a:r>
          </a:p>
        </p:txBody>
      </p:sp>
      <p:sp>
        <p:nvSpPr>
          <p:cNvPr id="4" name="Content Placeholder 3"/>
          <p:cNvSpPr>
            <a:spLocks noGrp="1"/>
          </p:cNvSpPr>
          <p:nvPr>
            <p:ph sz="quarter" idx="17"/>
          </p:nvPr>
        </p:nvSpPr>
        <p:spPr>
          <a:xfrm>
            <a:off x="243073" y="1385047"/>
            <a:ext cx="4329721" cy="4625788"/>
          </a:xfrm>
        </p:spPr>
        <p:txBody>
          <a:bodyPr>
            <a:normAutofit fontScale="40000" lnSpcReduction="20000"/>
          </a:bodyPr>
          <a:lstStyle/>
          <a:p>
            <a:r>
              <a:rPr lang="en-US" sz="3400" dirty="0"/>
              <a:t>Data is everywhere.  Effectively managed, data can be transformed into better decisions, greater efficiency, improved quality and better integration.  </a:t>
            </a:r>
          </a:p>
          <a:p>
            <a:r>
              <a:rPr lang="en-US" sz="3400" dirty="0"/>
              <a:t>At Strategic Benefit Resources, we believe data is the key to effectively managing a self-funded health plan.  Whether it is identifying, stratifying and managing a population’s health risk or improving the renewal and marketing processes, Strategic Benefit Resources is committed to assisting our employee benefit broker partners to better manage their client’s data.  </a:t>
            </a:r>
          </a:p>
          <a:p>
            <a:r>
              <a:rPr lang="en-US" sz="3400" dirty="0"/>
              <a:t>Our data-driven solutions, combine comprehensive analytics with innovative technologies to enable our employee benefit broker partners and their clients to better manage their self-funded health plans.  Our solutions focuses on four main areas:</a:t>
            </a:r>
          </a:p>
          <a:p>
            <a:pPr marL="285750" indent="-285750">
              <a:buFont typeface="Arial" panose="020B0604020202020204" pitchFamily="34" charset="0"/>
              <a:buChar char="•"/>
            </a:pPr>
            <a:r>
              <a:rPr lang="en-US" sz="3400" dirty="0"/>
              <a:t>Automation</a:t>
            </a:r>
          </a:p>
          <a:p>
            <a:pPr marL="285750" indent="-285750">
              <a:buFont typeface="Arial" panose="020B0604020202020204" pitchFamily="34" charset="0"/>
              <a:buChar char="•"/>
            </a:pPr>
            <a:r>
              <a:rPr lang="en-US" sz="3400" dirty="0"/>
              <a:t>Audit</a:t>
            </a:r>
          </a:p>
          <a:p>
            <a:pPr marL="285750" indent="-285750">
              <a:buFont typeface="Arial" panose="020B0604020202020204" pitchFamily="34" charset="0"/>
              <a:buChar char="•"/>
            </a:pPr>
            <a:r>
              <a:rPr lang="en-US" sz="3400" dirty="0"/>
              <a:t>Analysis and Optimization</a:t>
            </a:r>
          </a:p>
          <a:p>
            <a:pPr marL="285750" indent="-285750">
              <a:buFont typeface="Arial" panose="020B0604020202020204" pitchFamily="34" charset="0"/>
              <a:buChar char="•"/>
            </a:pPr>
            <a:r>
              <a:rPr lang="en-US" sz="3400" dirty="0"/>
              <a:t>Integration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769337A-3087-47B6-BFFF-29EC4003AF2B}"/>
              </a:ext>
            </a:extLst>
          </p:cNvPr>
          <p:cNvPicPr>
            <a:picLocks noChangeAspect="1"/>
          </p:cNvPicPr>
          <p:nvPr/>
        </p:nvPicPr>
        <p:blipFill>
          <a:blip r:embed="rId2"/>
          <a:stretch>
            <a:fillRect/>
          </a:stretch>
        </p:blipFill>
        <p:spPr>
          <a:xfrm>
            <a:off x="4401456" y="1979457"/>
            <a:ext cx="4500447" cy="2899086"/>
          </a:xfrm>
          <a:prstGeom prst="rect">
            <a:avLst/>
          </a:prstGeom>
        </p:spPr>
      </p:pic>
    </p:spTree>
    <p:extLst>
      <p:ext uri="{BB962C8B-B14F-4D97-AF65-F5344CB8AC3E}">
        <p14:creationId xmlns:p14="http://schemas.microsoft.com/office/powerpoint/2010/main" val="143562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9260" y="-1"/>
            <a:ext cx="9144795"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8465"/>
            <a:ext cx="9145589"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5400" dirty="0"/>
              <a:t>CONTACT INFORMATION</a:t>
            </a:r>
          </a:p>
        </p:txBody>
      </p:sp>
    </p:spTree>
    <p:extLst>
      <p:ext uri="{BB962C8B-B14F-4D97-AF65-F5344CB8AC3E}">
        <p14:creationId xmlns:p14="http://schemas.microsoft.com/office/powerpoint/2010/main" val="25860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55" t="23555" r="5288" b="33680"/>
          <a:stretch/>
        </p:blipFill>
        <p:spPr bwMode="auto">
          <a:xfrm>
            <a:off x="0" y="3720732"/>
            <a:ext cx="9145588" cy="21877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en-US"/>
              <a:t>Contact Information</a:t>
            </a:r>
            <a:endParaRPr lang="en-US" dirty="0"/>
          </a:p>
        </p:txBody>
      </p:sp>
      <p:grpSp>
        <p:nvGrpSpPr>
          <p:cNvPr id="19" name="Gruppieren 18"/>
          <p:cNvGrpSpPr/>
          <p:nvPr/>
        </p:nvGrpSpPr>
        <p:grpSpPr>
          <a:xfrm>
            <a:off x="7094838" y="1890012"/>
            <a:ext cx="432922" cy="442731"/>
            <a:chOff x="8661558" y="2402826"/>
            <a:chExt cx="777895" cy="777895"/>
          </a:xfrm>
        </p:grpSpPr>
        <p:sp>
          <p:nvSpPr>
            <p:cNvPr id="20" name="Ellipse 19"/>
            <p:cNvSpPr/>
            <p:nvPr/>
          </p:nvSpPr>
          <p:spPr bwMode="auto">
            <a:xfrm>
              <a:off x="8661558" y="2402826"/>
              <a:ext cx="777895" cy="777895"/>
            </a:xfrm>
            <a:prstGeom prst="ellipse">
              <a:avLst/>
            </a:prstGeom>
            <a:solidFill>
              <a:schemeClr val="bg2">
                <a:lumMod val="75000"/>
              </a:schemeClr>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22">
              <a:hlinkClick r:id="rId4"/>
            </p:cNvPr>
            <p:cNvSpPr>
              <a:spLocks noEditPoints="1"/>
            </p:cNvSpPr>
            <p:nvPr/>
          </p:nvSpPr>
          <p:spPr bwMode="auto">
            <a:xfrm>
              <a:off x="8830415" y="2564899"/>
              <a:ext cx="467709" cy="467708"/>
            </a:xfrm>
            <a:custGeom>
              <a:avLst/>
              <a:gdLst>
                <a:gd name="T0" fmla="*/ 1401 w 1732"/>
                <a:gd name="T1" fmla="*/ 435 h 1732"/>
                <a:gd name="T2" fmla="*/ 1396 w 1732"/>
                <a:gd name="T3" fmla="*/ 437 h 1732"/>
                <a:gd name="T4" fmla="*/ 1471 w 1732"/>
                <a:gd name="T5" fmla="*/ 478 h 1732"/>
                <a:gd name="T6" fmla="*/ 1444 w 1732"/>
                <a:gd name="T7" fmla="*/ 455 h 1732"/>
                <a:gd name="T8" fmla="*/ 1427 w 1732"/>
                <a:gd name="T9" fmla="*/ 443 h 1732"/>
                <a:gd name="T10" fmla="*/ 1415 w 1732"/>
                <a:gd name="T11" fmla="*/ 438 h 1732"/>
                <a:gd name="T12" fmla="*/ 636 w 1732"/>
                <a:gd name="T13" fmla="*/ 170 h 1732"/>
                <a:gd name="T14" fmla="*/ 165 w 1732"/>
                <a:gd name="T15" fmla="*/ 493 h 1732"/>
                <a:gd name="T16" fmla="*/ 237 w 1732"/>
                <a:gd name="T17" fmla="*/ 582 h 1732"/>
                <a:gd name="T18" fmla="*/ 290 w 1732"/>
                <a:gd name="T19" fmla="*/ 795 h 1732"/>
                <a:gd name="T20" fmla="*/ 254 w 1732"/>
                <a:gd name="T21" fmla="*/ 892 h 1732"/>
                <a:gd name="T22" fmla="*/ 355 w 1732"/>
                <a:gd name="T23" fmla="*/ 1112 h 1732"/>
                <a:gd name="T24" fmla="*/ 350 w 1732"/>
                <a:gd name="T25" fmla="*/ 1374 h 1732"/>
                <a:gd name="T26" fmla="*/ 166 w 1732"/>
                <a:gd name="T27" fmla="*/ 503 h 1732"/>
                <a:gd name="T28" fmla="*/ 579 w 1732"/>
                <a:gd name="T29" fmla="*/ 1628 h 1732"/>
                <a:gd name="T30" fmla="*/ 575 w 1732"/>
                <a:gd name="T31" fmla="*/ 1320 h 1732"/>
                <a:gd name="T32" fmla="*/ 827 w 1732"/>
                <a:gd name="T33" fmla="*/ 998 h 1732"/>
                <a:gd name="T34" fmla="*/ 549 w 1732"/>
                <a:gd name="T35" fmla="*/ 732 h 1732"/>
                <a:gd name="T36" fmla="*/ 323 w 1732"/>
                <a:gd name="T37" fmla="*/ 681 h 1732"/>
                <a:gd name="T38" fmla="*/ 282 w 1732"/>
                <a:gd name="T39" fmla="*/ 572 h 1732"/>
                <a:gd name="T40" fmla="*/ 301 w 1732"/>
                <a:gd name="T41" fmla="*/ 507 h 1732"/>
                <a:gd name="T42" fmla="*/ 243 w 1732"/>
                <a:gd name="T43" fmla="*/ 490 h 1732"/>
                <a:gd name="T44" fmla="*/ 417 w 1732"/>
                <a:gd name="T45" fmla="*/ 416 h 1732"/>
                <a:gd name="T46" fmla="*/ 567 w 1732"/>
                <a:gd name="T47" fmla="*/ 324 h 1732"/>
                <a:gd name="T48" fmla="*/ 720 w 1732"/>
                <a:gd name="T49" fmla="*/ 290 h 1732"/>
                <a:gd name="T50" fmla="*/ 787 w 1732"/>
                <a:gd name="T51" fmla="*/ 281 h 1732"/>
                <a:gd name="T52" fmla="*/ 813 w 1732"/>
                <a:gd name="T53" fmla="*/ 263 h 1732"/>
                <a:gd name="T54" fmla="*/ 812 w 1732"/>
                <a:gd name="T55" fmla="*/ 160 h 1732"/>
                <a:gd name="T56" fmla="*/ 742 w 1732"/>
                <a:gd name="T57" fmla="*/ 159 h 1732"/>
                <a:gd name="T58" fmla="*/ 636 w 1732"/>
                <a:gd name="T59" fmla="*/ 178 h 1732"/>
                <a:gd name="T60" fmla="*/ 698 w 1732"/>
                <a:gd name="T61" fmla="*/ 103 h 1732"/>
                <a:gd name="T62" fmla="*/ 838 w 1732"/>
                <a:gd name="T63" fmla="*/ 107 h 1732"/>
                <a:gd name="T64" fmla="*/ 851 w 1732"/>
                <a:gd name="T65" fmla="*/ 48 h 1732"/>
                <a:gd name="T66" fmla="*/ 919 w 1732"/>
                <a:gd name="T67" fmla="*/ 211 h 1732"/>
                <a:gd name="T68" fmla="*/ 1263 w 1732"/>
                <a:gd name="T69" fmla="*/ 230 h 1732"/>
                <a:gd name="T70" fmla="*/ 1369 w 1732"/>
                <a:gd name="T71" fmla="*/ 365 h 1732"/>
                <a:gd name="T72" fmla="*/ 1305 w 1732"/>
                <a:gd name="T73" fmla="*/ 515 h 1732"/>
                <a:gd name="T74" fmla="*/ 1372 w 1732"/>
                <a:gd name="T75" fmla="*/ 500 h 1732"/>
                <a:gd name="T76" fmla="*/ 1397 w 1732"/>
                <a:gd name="T77" fmla="*/ 436 h 1732"/>
                <a:gd name="T78" fmla="*/ 1408 w 1732"/>
                <a:gd name="T79" fmla="*/ 436 h 1732"/>
                <a:gd name="T80" fmla="*/ 1427 w 1732"/>
                <a:gd name="T81" fmla="*/ 443 h 1732"/>
                <a:gd name="T82" fmla="*/ 1454 w 1732"/>
                <a:gd name="T83" fmla="*/ 462 h 1732"/>
                <a:gd name="T84" fmla="*/ 1630 w 1732"/>
                <a:gd name="T85" fmla="*/ 611 h 1732"/>
                <a:gd name="T86" fmla="*/ 1409 w 1732"/>
                <a:gd name="T87" fmla="*/ 544 h 1732"/>
                <a:gd name="T88" fmla="*/ 1149 w 1732"/>
                <a:gd name="T89" fmla="*/ 666 h 1732"/>
                <a:gd name="T90" fmla="*/ 1178 w 1732"/>
                <a:gd name="T91" fmla="*/ 912 h 1732"/>
                <a:gd name="T92" fmla="*/ 1400 w 1732"/>
                <a:gd name="T93" fmla="*/ 985 h 1732"/>
                <a:gd name="T94" fmla="*/ 1434 w 1732"/>
                <a:gd name="T95" fmla="*/ 991 h 1732"/>
                <a:gd name="T96" fmla="*/ 1366 w 1732"/>
                <a:gd name="T97" fmla="*/ 1305 h 1732"/>
                <a:gd name="T98" fmla="*/ 282 w 1732"/>
                <a:gd name="T99" fmla="*/ 572 h 1732"/>
                <a:gd name="T100" fmla="*/ 299 w 1732"/>
                <a:gd name="T101" fmla="*/ 507 h 1732"/>
                <a:gd name="T102" fmla="*/ 659 w 1732"/>
                <a:gd name="T103" fmla="*/ 294 h 1732"/>
                <a:gd name="T104" fmla="*/ 637 w 1732"/>
                <a:gd name="T105" fmla="*/ 161 h 1732"/>
                <a:gd name="T106" fmla="*/ 1309 w 1732"/>
                <a:gd name="T107" fmla="*/ 516 h 1732"/>
                <a:gd name="T108" fmla="*/ 1401 w 1732"/>
                <a:gd name="T109" fmla="*/ 986 h 1732"/>
                <a:gd name="T110" fmla="*/ 1039 w 1732"/>
                <a:gd name="T111" fmla="*/ 202 h 1732"/>
                <a:gd name="T112" fmla="*/ 461 w 1732"/>
                <a:gd name="T113" fmla="*/ 578 h 1732"/>
                <a:gd name="T114" fmla="*/ 488 w 1732"/>
                <a:gd name="T115" fmla="*/ 520 h 1732"/>
                <a:gd name="T116" fmla="*/ 410 w 1732"/>
                <a:gd name="T117" fmla="*/ 495 h 1732"/>
                <a:gd name="T118" fmla="*/ 488 w 1732"/>
                <a:gd name="T119" fmla="*/ 529 h 1732"/>
                <a:gd name="T120" fmla="*/ 1212 w 1732"/>
                <a:gd name="T121" fmla="*/ 289 h 1732"/>
                <a:gd name="T122" fmla="*/ 1305 w 1732"/>
                <a:gd name="T123" fmla="*/ 34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2" h="1732">
                  <a:moveTo>
                    <a:pt x="1478" y="254"/>
                  </a:moveTo>
                  <a:cubicBezTo>
                    <a:pt x="1315" y="91"/>
                    <a:pt x="1097" y="0"/>
                    <a:pt x="866" y="0"/>
                  </a:cubicBezTo>
                  <a:cubicBezTo>
                    <a:pt x="634" y="0"/>
                    <a:pt x="417" y="91"/>
                    <a:pt x="253" y="254"/>
                  </a:cubicBezTo>
                  <a:cubicBezTo>
                    <a:pt x="90" y="418"/>
                    <a:pt x="0" y="635"/>
                    <a:pt x="0" y="866"/>
                  </a:cubicBezTo>
                  <a:cubicBezTo>
                    <a:pt x="0" y="1098"/>
                    <a:pt x="90" y="1315"/>
                    <a:pt x="253" y="1479"/>
                  </a:cubicBezTo>
                  <a:cubicBezTo>
                    <a:pt x="417" y="1642"/>
                    <a:pt x="634" y="1732"/>
                    <a:pt x="866" y="1732"/>
                  </a:cubicBezTo>
                  <a:cubicBezTo>
                    <a:pt x="1097" y="1732"/>
                    <a:pt x="1315" y="1642"/>
                    <a:pt x="1478" y="1479"/>
                  </a:cubicBezTo>
                  <a:cubicBezTo>
                    <a:pt x="1642" y="1315"/>
                    <a:pt x="1732" y="1098"/>
                    <a:pt x="1732" y="866"/>
                  </a:cubicBezTo>
                  <a:cubicBezTo>
                    <a:pt x="1732" y="635"/>
                    <a:pt x="1642" y="418"/>
                    <a:pt x="1478" y="254"/>
                  </a:cubicBezTo>
                  <a:close/>
                  <a:moveTo>
                    <a:pt x="1403" y="435"/>
                  </a:moveTo>
                  <a:cubicBezTo>
                    <a:pt x="1402" y="435"/>
                    <a:pt x="1402" y="435"/>
                    <a:pt x="1401" y="435"/>
                  </a:cubicBezTo>
                  <a:cubicBezTo>
                    <a:pt x="1402" y="435"/>
                    <a:pt x="1402" y="435"/>
                    <a:pt x="1403" y="435"/>
                  </a:cubicBezTo>
                  <a:close/>
                  <a:moveTo>
                    <a:pt x="1401" y="435"/>
                  </a:moveTo>
                  <a:cubicBezTo>
                    <a:pt x="1400" y="436"/>
                    <a:pt x="1400" y="436"/>
                    <a:pt x="1400" y="436"/>
                  </a:cubicBezTo>
                  <a:cubicBezTo>
                    <a:pt x="1400" y="436"/>
                    <a:pt x="1400" y="436"/>
                    <a:pt x="1401" y="435"/>
                  </a:cubicBezTo>
                  <a:close/>
                  <a:moveTo>
                    <a:pt x="1399" y="436"/>
                  </a:moveTo>
                  <a:cubicBezTo>
                    <a:pt x="1399" y="436"/>
                    <a:pt x="1399" y="436"/>
                    <a:pt x="1398" y="436"/>
                  </a:cubicBezTo>
                  <a:cubicBezTo>
                    <a:pt x="1399" y="436"/>
                    <a:pt x="1399" y="436"/>
                    <a:pt x="1399" y="436"/>
                  </a:cubicBezTo>
                  <a:close/>
                  <a:moveTo>
                    <a:pt x="1398" y="436"/>
                  </a:moveTo>
                  <a:cubicBezTo>
                    <a:pt x="1398" y="436"/>
                    <a:pt x="1397" y="436"/>
                    <a:pt x="1397" y="436"/>
                  </a:cubicBezTo>
                  <a:cubicBezTo>
                    <a:pt x="1397" y="436"/>
                    <a:pt x="1398" y="436"/>
                    <a:pt x="1398" y="436"/>
                  </a:cubicBezTo>
                  <a:close/>
                  <a:moveTo>
                    <a:pt x="1397" y="436"/>
                  </a:moveTo>
                  <a:cubicBezTo>
                    <a:pt x="1397" y="436"/>
                    <a:pt x="1396" y="436"/>
                    <a:pt x="1396" y="437"/>
                  </a:cubicBezTo>
                  <a:cubicBezTo>
                    <a:pt x="1396" y="436"/>
                    <a:pt x="1397" y="436"/>
                    <a:pt x="1397" y="436"/>
                  </a:cubicBezTo>
                  <a:close/>
                  <a:moveTo>
                    <a:pt x="1396" y="437"/>
                  </a:moveTo>
                  <a:cubicBezTo>
                    <a:pt x="1396" y="437"/>
                    <a:pt x="1396" y="437"/>
                    <a:pt x="1396" y="437"/>
                  </a:cubicBezTo>
                  <a:cubicBezTo>
                    <a:pt x="1396" y="437"/>
                    <a:pt x="1396" y="437"/>
                    <a:pt x="1396" y="437"/>
                  </a:cubicBezTo>
                  <a:close/>
                  <a:moveTo>
                    <a:pt x="1396" y="437"/>
                  </a:moveTo>
                  <a:cubicBezTo>
                    <a:pt x="1395" y="437"/>
                    <a:pt x="1395" y="437"/>
                    <a:pt x="1395" y="437"/>
                  </a:cubicBezTo>
                  <a:cubicBezTo>
                    <a:pt x="1395" y="437"/>
                    <a:pt x="1395" y="437"/>
                    <a:pt x="1396" y="437"/>
                  </a:cubicBezTo>
                  <a:close/>
                  <a:moveTo>
                    <a:pt x="1404" y="435"/>
                  </a:moveTo>
                  <a:cubicBezTo>
                    <a:pt x="1404" y="435"/>
                    <a:pt x="1403" y="435"/>
                    <a:pt x="1403" y="435"/>
                  </a:cubicBezTo>
                  <a:cubicBezTo>
                    <a:pt x="1403" y="435"/>
                    <a:pt x="1404" y="435"/>
                    <a:pt x="1404" y="435"/>
                  </a:cubicBezTo>
                  <a:close/>
                  <a:moveTo>
                    <a:pt x="1476" y="484"/>
                  </a:moveTo>
                  <a:cubicBezTo>
                    <a:pt x="1476" y="483"/>
                    <a:pt x="1476" y="483"/>
                    <a:pt x="1475" y="483"/>
                  </a:cubicBezTo>
                  <a:cubicBezTo>
                    <a:pt x="1476" y="483"/>
                    <a:pt x="1476" y="483"/>
                    <a:pt x="1476" y="484"/>
                  </a:cubicBezTo>
                  <a:close/>
                  <a:moveTo>
                    <a:pt x="1471" y="478"/>
                  </a:moveTo>
                  <a:cubicBezTo>
                    <a:pt x="1470" y="478"/>
                    <a:pt x="1470" y="477"/>
                    <a:pt x="1470" y="477"/>
                  </a:cubicBezTo>
                  <a:cubicBezTo>
                    <a:pt x="1470" y="477"/>
                    <a:pt x="1470" y="478"/>
                    <a:pt x="1471" y="478"/>
                  </a:cubicBezTo>
                  <a:close/>
                  <a:moveTo>
                    <a:pt x="1465" y="472"/>
                  </a:moveTo>
                  <a:cubicBezTo>
                    <a:pt x="1464" y="472"/>
                    <a:pt x="1464" y="471"/>
                    <a:pt x="1464" y="471"/>
                  </a:cubicBezTo>
                  <a:cubicBezTo>
                    <a:pt x="1464" y="471"/>
                    <a:pt x="1464" y="472"/>
                    <a:pt x="1465" y="472"/>
                  </a:cubicBezTo>
                  <a:close/>
                  <a:moveTo>
                    <a:pt x="1460" y="467"/>
                  </a:moveTo>
                  <a:cubicBezTo>
                    <a:pt x="1459" y="467"/>
                    <a:pt x="1459" y="467"/>
                    <a:pt x="1458" y="466"/>
                  </a:cubicBezTo>
                  <a:cubicBezTo>
                    <a:pt x="1459" y="467"/>
                    <a:pt x="1459" y="467"/>
                    <a:pt x="1460" y="467"/>
                  </a:cubicBezTo>
                  <a:close/>
                  <a:moveTo>
                    <a:pt x="1454" y="462"/>
                  </a:moveTo>
                  <a:cubicBezTo>
                    <a:pt x="1454" y="462"/>
                    <a:pt x="1454" y="462"/>
                    <a:pt x="1453" y="462"/>
                  </a:cubicBezTo>
                  <a:cubicBezTo>
                    <a:pt x="1454" y="462"/>
                    <a:pt x="1454" y="462"/>
                    <a:pt x="1454" y="462"/>
                  </a:cubicBezTo>
                  <a:close/>
                  <a:moveTo>
                    <a:pt x="1449" y="458"/>
                  </a:moveTo>
                  <a:cubicBezTo>
                    <a:pt x="1449" y="458"/>
                    <a:pt x="1448" y="458"/>
                    <a:pt x="1448" y="457"/>
                  </a:cubicBezTo>
                  <a:cubicBezTo>
                    <a:pt x="1448" y="458"/>
                    <a:pt x="1449" y="458"/>
                    <a:pt x="1449" y="458"/>
                  </a:cubicBezTo>
                  <a:close/>
                  <a:moveTo>
                    <a:pt x="1444" y="455"/>
                  </a:moveTo>
                  <a:cubicBezTo>
                    <a:pt x="1444" y="454"/>
                    <a:pt x="1444" y="454"/>
                    <a:pt x="1444" y="454"/>
                  </a:cubicBezTo>
                  <a:cubicBezTo>
                    <a:pt x="1444" y="454"/>
                    <a:pt x="1444" y="454"/>
                    <a:pt x="1444" y="455"/>
                  </a:cubicBezTo>
                  <a:close/>
                  <a:moveTo>
                    <a:pt x="1440" y="451"/>
                  </a:moveTo>
                  <a:cubicBezTo>
                    <a:pt x="1440" y="451"/>
                    <a:pt x="1439" y="451"/>
                    <a:pt x="1439" y="450"/>
                  </a:cubicBezTo>
                  <a:cubicBezTo>
                    <a:pt x="1439" y="451"/>
                    <a:pt x="1440" y="451"/>
                    <a:pt x="1440" y="451"/>
                  </a:cubicBezTo>
                  <a:close/>
                  <a:moveTo>
                    <a:pt x="1436" y="448"/>
                  </a:moveTo>
                  <a:cubicBezTo>
                    <a:pt x="1436" y="448"/>
                    <a:pt x="1435" y="448"/>
                    <a:pt x="1435" y="448"/>
                  </a:cubicBezTo>
                  <a:cubicBezTo>
                    <a:pt x="1435" y="448"/>
                    <a:pt x="1436" y="448"/>
                    <a:pt x="1436" y="448"/>
                  </a:cubicBezTo>
                  <a:close/>
                  <a:moveTo>
                    <a:pt x="1431" y="446"/>
                  </a:moveTo>
                  <a:cubicBezTo>
                    <a:pt x="1431" y="445"/>
                    <a:pt x="1431" y="445"/>
                    <a:pt x="1431" y="445"/>
                  </a:cubicBezTo>
                  <a:cubicBezTo>
                    <a:pt x="1431" y="445"/>
                    <a:pt x="1431" y="445"/>
                    <a:pt x="1431" y="446"/>
                  </a:cubicBezTo>
                  <a:close/>
                  <a:moveTo>
                    <a:pt x="1428" y="444"/>
                  </a:moveTo>
                  <a:cubicBezTo>
                    <a:pt x="1428" y="443"/>
                    <a:pt x="1427" y="443"/>
                    <a:pt x="1427" y="443"/>
                  </a:cubicBezTo>
                  <a:cubicBezTo>
                    <a:pt x="1427" y="443"/>
                    <a:pt x="1428" y="443"/>
                    <a:pt x="1428" y="444"/>
                  </a:cubicBezTo>
                  <a:close/>
                  <a:moveTo>
                    <a:pt x="1424" y="441"/>
                  </a:moveTo>
                  <a:cubicBezTo>
                    <a:pt x="1424" y="441"/>
                    <a:pt x="1424" y="441"/>
                    <a:pt x="1424" y="441"/>
                  </a:cubicBezTo>
                  <a:cubicBezTo>
                    <a:pt x="1424" y="441"/>
                    <a:pt x="1424" y="441"/>
                    <a:pt x="1424" y="441"/>
                  </a:cubicBezTo>
                  <a:close/>
                  <a:moveTo>
                    <a:pt x="1421" y="440"/>
                  </a:moveTo>
                  <a:cubicBezTo>
                    <a:pt x="1421" y="440"/>
                    <a:pt x="1421" y="440"/>
                    <a:pt x="1420" y="440"/>
                  </a:cubicBezTo>
                  <a:cubicBezTo>
                    <a:pt x="1421" y="440"/>
                    <a:pt x="1421" y="440"/>
                    <a:pt x="1421" y="440"/>
                  </a:cubicBezTo>
                  <a:close/>
                  <a:moveTo>
                    <a:pt x="1418" y="439"/>
                  </a:moveTo>
                  <a:cubicBezTo>
                    <a:pt x="1418" y="439"/>
                    <a:pt x="1418" y="439"/>
                    <a:pt x="1418" y="439"/>
                  </a:cubicBezTo>
                  <a:cubicBezTo>
                    <a:pt x="1418" y="439"/>
                    <a:pt x="1418" y="439"/>
                    <a:pt x="1418" y="439"/>
                  </a:cubicBezTo>
                  <a:close/>
                  <a:moveTo>
                    <a:pt x="1415" y="438"/>
                  </a:moveTo>
                  <a:cubicBezTo>
                    <a:pt x="1415" y="438"/>
                    <a:pt x="1415" y="437"/>
                    <a:pt x="1414" y="437"/>
                  </a:cubicBezTo>
                  <a:cubicBezTo>
                    <a:pt x="1415" y="437"/>
                    <a:pt x="1415" y="438"/>
                    <a:pt x="1415" y="438"/>
                  </a:cubicBezTo>
                  <a:close/>
                  <a:moveTo>
                    <a:pt x="1412" y="437"/>
                  </a:moveTo>
                  <a:cubicBezTo>
                    <a:pt x="1412" y="437"/>
                    <a:pt x="1412" y="437"/>
                    <a:pt x="1412" y="437"/>
                  </a:cubicBezTo>
                  <a:cubicBezTo>
                    <a:pt x="1412" y="437"/>
                    <a:pt x="1412" y="437"/>
                    <a:pt x="1412" y="437"/>
                  </a:cubicBezTo>
                  <a:close/>
                  <a:moveTo>
                    <a:pt x="1410" y="436"/>
                  </a:moveTo>
                  <a:cubicBezTo>
                    <a:pt x="1410" y="436"/>
                    <a:pt x="1409" y="436"/>
                    <a:pt x="1409" y="436"/>
                  </a:cubicBezTo>
                  <a:cubicBezTo>
                    <a:pt x="1409" y="436"/>
                    <a:pt x="1410" y="436"/>
                    <a:pt x="1410" y="436"/>
                  </a:cubicBezTo>
                  <a:close/>
                  <a:moveTo>
                    <a:pt x="1408" y="436"/>
                  </a:moveTo>
                  <a:cubicBezTo>
                    <a:pt x="1408" y="436"/>
                    <a:pt x="1407" y="436"/>
                    <a:pt x="1407" y="436"/>
                  </a:cubicBezTo>
                  <a:cubicBezTo>
                    <a:pt x="1407" y="436"/>
                    <a:pt x="1408" y="436"/>
                    <a:pt x="1408" y="436"/>
                  </a:cubicBezTo>
                  <a:close/>
                  <a:moveTo>
                    <a:pt x="1405" y="435"/>
                  </a:moveTo>
                  <a:cubicBezTo>
                    <a:pt x="1405" y="435"/>
                    <a:pt x="1405" y="435"/>
                    <a:pt x="1405" y="435"/>
                  </a:cubicBezTo>
                  <a:cubicBezTo>
                    <a:pt x="1405" y="435"/>
                    <a:pt x="1405" y="435"/>
                    <a:pt x="1405" y="435"/>
                  </a:cubicBezTo>
                  <a:close/>
                  <a:moveTo>
                    <a:pt x="636" y="170"/>
                  </a:moveTo>
                  <a:cubicBezTo>
                    <a:pt x="636" y="171"/>
                    <a:pt x="636" y="172"/>
                    <a:pt x="636" y="172"/>
                  </a:cubicBezTo>
                  <a:cubicBezTo>
                    <a:pt x="636" y="172"/>
                    <a:pt x="636" y="171"/>
                    <a:pt x="636" y="170"/>
                  </a:cubicBezTo>
                  <a:close/>
                  <a:moveTo>
                    <a:pt x="242" y="481"/>
                  </a:moveTo>
                  <a:cubicBezTo>
                    <a:pt x="242" y="482"/>
                    <a:pt x="242" y="482"/>
                    <a:pt x="242" y="483"/>
                  </a:cubicBezTo>
                  <a:cubicBezTo>
                    <a:pt x="242" y="482"/>
                    <a:pt x="242" y="482"/>
                    <a:pt x="242" y="481"/>
                  </a:cubicBezTo>
                  <a:close/>
                  <a:moveTo>
                    <a:pt x="56" y="857"/>
                  </a:moveTo>
                  <a:cubicBezTo>
                    <a:pt x="56" y="704"/>
                    <a:pt x="97" y="560"/>
                    <a:pt x="170" y="437"/>
                  </a:cubicBezTo>
                  <a:cubicBezTo>
                    <a:pt x="170" y="438"/>
                    <a:pt x="171" y="438"/>
                    <a:pt x="172" y="438"/>
                  </a:cubicBezTo>
                  <a:cubicBezTo>
                    <a:pt x="171" y="441"/>
                    <a:pt x="171" y="443"/>
                    <a:pt x="171" y="446"/>
                  </a:cubicBezTo>
                  <a:cubicBezTo>
                    <a:pt x="170" y="455"/>
                    <a:pt x="168" y="464"/>
                    <a:pt x="167" y="473"/>
                  </a:cubicBezTo>
                  <a:cubicBezTo>
                    <a:pt x="166" y="478"/>
                    <a:pt x="166" y="483"/>
                    <a:pt x="165" y="488"/>
                  </a:cubicBezTo>
                  <a:cubicBezTo>
                    <a:pt x="165" y="490"/>
                    <a:pt x="165" y="492"/>
                    <a:pt x="165" y="494"/>
                  </a:cubicBezTo>
                  <a:cubicBezTo>
                    <a:pt x="165" y="494"/>
                    <a:pt x="165" y="494"/>
                    <a:pt x="165" y="493"/>
                  </a:cubicBezTo>
                  <a:cubicBezTo>
                    <a:pt x="165" y="494"/>
                    <a:pt x="165" y="494"/>
                    <a:pt x="165" y="494"/>
                  </a:cubicBezTo>
                  <a:cubicBezTo>
                    <a:pt x="165" y="495"/>
                    <a:pt x="165" y="496"/>
                    <a:pt x="165" y="498"/>
                  </a:cubicBezTo>
                  <a:cubicBezTo>
                    <a:pt x="165" y="498"/>
                    <a:pt x="165" y="498"/>
                    <a:pt x="165" y="499"/>
                  </a:cubicBezTo>
                  <a:cubicBezTo>
                    <a:pt x="165" y="500"/>
                    <a:pt x="165" y="501"/>
                    <a:pt x="166" y="503"/>
                  </a:cubicBezTo>
                  <a:cubicBezTo>
                    <a:pt x="166" y="503"/>
                    <a:pt x="166" y="503"/>
                    <a:pt x="166" y="503"/>
                  </a:cubicBezTo>
                  <a:cubicBezTo>
                    <a:pt x="166" y="504"/>
                    <a:pt x="167" y="506"/>
                    <a:pt x="167" y="507"/>
                  </a:cubicBezTo>
                  <a:cubicBezTo>
                    <a:pt x="167" y="507"/>
                    <a:pt x="167" y="508"/>
                    <a:pt x="167" y="508"/>
                  </a:cubicBezTo>
                  <a:cubicBezTo>
                    <a:pt x="168" y="509"/>
                    <a:pt x="168" y="511"/>
                    <a:pt x="169" y="512"/>
                  </a:cubicBezTo>
                  <a:cubicBezTo>
                    <a:pt x="172" y="518"/>
                    <a:pt x="175" y="523"/>
                    <a:pt x="180" y="529"/>
                  </a:cubicBezTo>
                  <a:cubicBezTo>
                    <a:pt x="186" y="535"/>
                    <a:pt x="192" y="540"/>
                    <a:pt x="199" y="545"/>
                  </a:cubicBezTo>
                  <a:cubicBezTo>
                    <a:pt x="210" y="553"/>
                    <a:pt x="223" y="559"/>
                    <a:pt x="235" y="564"/>
                  </a:cubicBezTo>
                  <a:cubicBezTo>
                    <a:pt x="237" y="564"/>
                    <a:pt x="237" y="565"/>
                    <a:pt x="239" y="565"/>
                  </a:cubicBezTo>
                  <a:cubicBezTo>
                    <a:pt x="239" y="571"/>
                    <a:pt x="238" y="577"/>
                    <a:pt x="237" y="582"/>
                  </a:cubicBezTo>
                  <a:cubicBezTo>
                    <a:pt x="236" y="588"/>
                    <a:pt x="235" y="591"/>
                    <a:pt x="235" y="595"/>
                  </a:cubicBezTo>
                  <a:cubicBezTo>
                    <a:pt x="236" y="598"/>
                    <a:pt x="237" y="601"/>
                    <a:pt x="238" y="602"/>
                  </a:cubicBezTo>
                  <a:cubicBezTo>
                    <a:pt x="245" y="608"/>
                    <a:pt x="252" y="615"/>
                    <a:pt x="259" y="620"/>
                  </a:cubicBezTo>
                  <a:cubicBezTo>
                    <a:pt x="261" y="622"/>
                    <a:pt x="263" y="631"/>
                    <a:pt x="264" y="633"/>
                  </a:cubicBezTo>
                  <a:cubicBezTo>
                    <a:pt x="267" y="648"/>
                    <a:pt x="269" y="656"/>
                    <a:pt x="273" y="671"/>
                  </a:cubicBezTo>
                  <a:cubicBezTo>
                    <a:pt x="274" y="673"/>
                    <a:pt x="275" y="675"/>
                    <a:pt x="277" y="677"/>
                  </a:cubicBezTo>
                  <a:cubicBezTo>
                    <a:pt x="285" y="682"/>
                    <a:pt x="292" y="688"/>
                    <a:pt x="299" y="694"/>
                  </a:cubicBezTo>
                  <a:cubicBezTo>
                    <a:pt x="300" y="694"/>
                    <a:pt x="302" y="696"/>
                    <a:pt x="303" y="696"/>
                  </a:cubicBezTo>
                  <a:cubicBezTo>
                    <a:pt x="311" y="700"/>
                    <a:pt x="315" y="706"/>
                    <a:pt x="317" y="713"/>
                  </a:cubicBezTo>
                  <a:cubicBezTo>
                    <a:pt x="318" y="718"/>
                    <a:pt x="319" y="723"/>
                    <a:pt x="319" y="728"/>
                  </a:cubicBezTo>
                  <a:cubicBezTo>
                    <a:pt x="319" y="737"/>
                    <a:pt x="317" y="746"/>
                    <a:pt x="314" y="754"/>
                  </a:cubicBezTo>
                  <a:cubicBezTo>
                    <a:pt x="312" y="761"/>
                    <a:pt x="309" y="767"/>
                    <a:pt x="306" y="772"/>
                  </a:cubicBezTo>
                  <a:cubicBezTo>
                    <a:pt x="300" y="780"/>
                    <a:pt x="295" y="787"/>
                    <a:pt x="290" y="795"/>
                  </a:cubicBezTo>
                  <a:cubicBezTo>
                    <a:pt x="283" y="804"/>
                    <a:pt x="276" y="814"/>
                    <a:pt x="270" y="823"/>
                  </a:cubicBezTo>
                  <a:cubicBezTo>
                    <a:pt x="267" y="827"/>
                    <a:pt x="265" y="831"/>
                    <a:pt x="263" y="834"/>
                  </a:cubicBezTo>
                  <a:cubicBezTo>
                    <a:pt x="258" y="843"/>
                    <a:pt x="256" y="851"/>
                    <a:pt x="254" y="860"/>
                  </a:cubicBezTo>
                  <a:cubicBezTo>
                    <a:pt x="254" y="864"/>
                    <a:pt x="254" y="867"/>
                    <a:pt x="254" y="870"/>
                  </a:cubicBezTo>
                  <a:cubicBezTo>
                    <a:pt x="254" y="871"/>
                    <a:pt x="254" y="872"/>
                    <a:pt x="253" y="872"/>
                  </a:cubicBezTo>
                  <a:cubicBezTo>
                    <a:pt x="253" y="875"/>
                    <a:pt x="253" y="877"/>
                    <a:pt x="253" y="879"/>
                  </a:cubicBezTo>
                  <a:cubicBezTo>
                    <a:pt x="253" y="880"/>
                    <a:pt x="253" y="880"/>
                    <a:pt x="253" y="881"/>
                  </a:cubicBezTo>
                  <a:cubicBezTo>
                    <a:pt x="253" y="880"/>
                    <a:pt x="253" y="880"/>
                    <a:pt x="253" y="879"/>
                  </a:cubicBezTo>
                  <a:cubicBezTo>
                    <a:pt x="253" y="880"/>
                    <a:pt x="253" y="882"/>
                    <a:pt x="253" y="883"/>
                  </a:cubicBezTo>
                  <a:cubicBezTo>
                    <a:pt x="253" y="882"/>
                    <a:pt x="253" y="882"/>
                    <a:pt x="253" y="881"/>
                  </a:cubicBezTo>
                  <a:cubicBezTo>
                    <a:pt x="253" y="882"/>
                    <a:pt x="253" y="882"/>
                    <a:pt x="253" y="883"/>
                  </a:cubicBezTo>
                  <a:cubicBezTo>
                    <a:pt x="253" y="884"/>
                    <a:pt x="253" y="884"/>
                    <a:pt x="253" y="885"/>
                  </a:cubicBezTo>
                  <a:cubicBezTo>
                    <a:pt x="253" y="887"/>
                    <a:pt x="253" y="890"/>
                    <a:pt x="254" y="892"/>
                  </a:cubicBezTo>
                  <a:cubicBezTo>
                    <a:pt x="253" y="890"/>
                    <a:pt x="253" y="887"/>
                    <a:pt x="253" y="885"/>
                  </a:cubicBezTo>
                  <a:cubicBezTo>
                    <a:pt x="253" y="887"/>
                    <a:pt x="253" y="890"/>
                    <a:pt x="254" y="892"/>
                  </a:cubicBezTo>
                  <a:cubicBezTo>
                    <a:pt x="254" y="902"/>
                    <a:pt x="256" y="911"/>
                    <a:pt x="260" y="920"/>
                  </a:cubicBezTo>
                  <a:cubicBezTo>
                    <a:pt x="260" y="922"/>
                    <a:pt x="260" y="924"/>
                    <a:pt x="260" y="926"/>
                  </a:cubicBezTo>
                  <a:cubicBezTo>
                    <a:pt x="258" y="936"/>
                    <a:pt x="259" y="945"/>
                    <a:pt x="263" y="954"/>
                  </a:cubicBezTo>
                  <a:cubicBezTo>
                    <a:pt x="265" y="960"/>
                    <a:pt x="268" y="965"/>
                    <a:pt x="272" y="969"/>
                  </a:cubicBezTo>
                  <a:cubicBezTo>
                    <a:pt x="275" y="974"/>
                    <a:pt x="279" y="979"/>
                    <a:pt x="283" y="984"/>
                  </a:cubicBezTo>
                  <a:cubicBezTo>
                    <a:pt x="289" y="992"/>
                    <a:pt x="295" y="999"/>
                    <a:pt x="301" y="1007"/>
                  </a:cubicBezTo>
                  <a:cubicBezTo>
                    <a:pt x="314" y="1024"/>
                    <a:pt x="330" y="1038"/>
                    <a:pt x="347" y="1049"/>
                  </a:cubicBezTo>
                  <a:cubicBezTo>
                    <a:pt x="349" y="1050"/>
                    <a:pt x="350" y="1051"/>
                    <a:pt x="352" y="1052"/>
                  </a:cubicBezTo>
                  <a:cubicBezTo>
                    <a:pt x="351" y="1053"/>
                    <a:pt x="351" y="1054"/>
                    <a:pt x="351" y="1055"/>
                  </a:cubicBezTo>
                  <a:cubicBezTo>
                    <a:pt x="348" y="1063"/>
                    <a:pt x="346" y="1071"/>
                    <a:pt x="346" y="1080"/>
                  </a:cubicBezTo>
                  <a:cubicBezTo>
                    <a:pt x="346" y="1091"/>
                    <a:pt x="349" y="1103"/>
                    <a:pt x="355" y="1112"/>
                  </a:cubicBezTo>
                  <a:cubicBezTo>
                    <a:pt x="358" y="1117"/>
                    <a:pt x="360" y="1119"/>
                    <a:pt x="367" y="1124"/>
                  </a:cubicBezTo>
                  <a:cubicBezTo>
                    <a:pt x="367" y="1125"/>
                    <a:pt x="367" y="1127"/>
                    <a:pt x="366" y="1129"/>
                  </a:cubicBezTo>
                  <a:cubicBezTo>
                    <a:pt x="365" y="1143"/>
                    <a:pt x="363" y="1157"/>
                    <a:pt x="361" y="1170"/>
                  </a:cubicBezTo>
                  <a:cubicBezTo>
                    <a:pt x="360" y="1177"/>
                    <a:pt x="359" y="1185"/>
                    <a:pt x="358" y="1192"/>
                  </a:cubicBezTo>
                  <a:cubicBezTo>
                    <a:pt x="357" y="1195"/>
                    <a:pt x="357" y="1198"/>
                    <a:pt x="356" y="1200"/>
                  </a:cubicBezTo>
                  <a:cubicBezTo>
                    <a:pt x="353" y="1211"/>
                    <a:pt x="351" y="1221"/>
                    <a:pt x="350" y="1231"/>
                  </a:cubicBezTo>
                  <a:cubicBezTo>
                    <a:pt x="349" y="1238"/>
                    <a:pt x="349" y="1244"/>
                    <a:pt x="350" y="1251"/>
                  </a:cubicBezTo>
                  <a:cubicBezTo>
                    <a:pt x="351" y="1257"/>
                    <a:pt x="353" y="1262"/>
                    <a:pt x="357" y="1266"/>
                  </a:cubicBezTo>
                  <a:cubicBezTo>
                    <a:pt x="357" y="1270"/>
                    <a:pt x="357" y="1273"/>
                    <a:pt x="356" y="1277"/>
                  </a:cubicBezTo>
                  <a:cubicBezTo>
                    <a:pt x="355" y="1288"/>
                    <a:pt x="353" y="1298"/>
                    <a:pt x="352" y="1309"/>
                  </a:cubicBezTo>
                  <a:cubicBezTo>
                    <a:pt x="351" y="1314"/>
                    <a:pt x="350" y="1319"/>
                    <a:pt x="349" y="1324"/>
                  </a:cubicBezTo>
                  <a:cubicBezTo>
                    <a:pt x="348" y="1335"/>
                    <a:pt x="347" y="1346"/>
                    <a:pt x="347" y="1357"/>
                  </a:cubicBezTo>
                  <a:cubicBezTo>
                    <a:pt x="348" y="1363"/>
                    <a:pt x="348" y="1368"/>
                    <a:pt x="350" y="1374"/>
                  </a:cubicBezTo>
                  <a:cubicBezTo>
                    <a:pt x="351" y="1379"/>
                    <a:pt x="353" y="1383"/>
                    <a:pt x="356" y="1387"/>
                  </a:cubicBezTo>
                  <a:cubicBezTo>
                    <a:pt x="357" y="1388"/>
                    <a:pt x="357" y="1389"/>
                    <a:pt x="357" y="1391"/>
                  </a:cubicBezTo>
                  <a:cubicBezTo>
                    <a:pt x="359" y="1405"/>
                    <a:pt x="361" y="1419"/>
                    <a:pt x="363" y="1434"/>
                  </a:cubicBezTo>
                  <a:cubicBezTo>
                    <a:pt x="364" y="1442"/>
                    <a:pt x="366" y="1452"/>
                    <a:pt x="367" y="1461"/>
                  </a:cubicBezTo>
                  <a:cubicBezTo>
                    <a:pt x="367" y="1462"/>
                    <a:pt x="368" y="1464"/>
                    <a:pt x="368" y="1465"/>
                  </a:cubicBezTo>
                  <a:cubicBezTo>
                    <a:pt x="376" y="1479"/>
                    <a:pt x="381" y="1497"/>
                    <a:pt x="389" y="1511"/>
                  </a:cubicBezTo>
                  <a:cubicBezTo>
                    <a:pt x="391" y="1514"/>
                    <a:pt x="393" y="1518"/>
                    <a:pt x="396" y="1521"/>
                  </a:cubicBezTo>
                  <a:cubicBezTo>
                    <a:pt x="402" y="1528"/>
                    <a:pt x="410" y="1536"/>
                    <a:pt x="419" y="1543"/>
                  </a:cubicBezTo>
                  <a:cubicBezTo>
                    <a:pt x="200" y="1393"/>
                    <a:pt x="56" y="1142"/>
                    <a:pt x="56" y="857"/>
                  </a:cubicBezTo>
                  <a:close/>
                  <a:moveTo>
                    <a:pt x="167" y="508"/>
                  </a:moveTo>
                  <a:cubicBezTo>
                    <a:pt x="167" y="508"/>
                    <a:pt x="167" y="507"/>
                    <a:pt x="167" y="507"/>
                  </a:cubicBezTo>
                  <a:cubicBezTo>
                    <a:pt x="167" y="507"/>
                    <a:pt x="167" y="508"/>
                    <a:pt x="167" y="508"/>
                  </a:cubicBezTo>
                  <a:close/>
                  <a:moveTo>
                    <a:pt x="166" y="503"/>
                  </a:moveTo>
                  <a:cubicBezTo>
                    <a:pt x="166" y="503"/>
                    <a:pt x="166" y="503"/>
                    <a:pt x="166" y="503"/>
                  </a:cubicBezTo>
                  <a:cubicBezTo>
                    <a:pt x="166" y="503"/>
                    <a:pt x="166" y="503"/>
                    <a:pt x="166" y="503"/>
                  </a:cubicBezTo>
                  <a:close/>
                  <a:moveTo>
                    <a:pt x="165" y="499"/>
                  </a:moveTo>
                  <a:cubicBezTo>
                    <a:pt x="165" y="498"/>
                    <a:pt x="165" y="498"/>
                    <a:pt x="165" y="498"/>
                  </a:cubicBezTo>
                  <a:cubicBezTo>
                    <a:pt x="165" y="498"/>
                    <a:pt x="165" y="498"/>
                    <a:pt x="165" y="499"/>
                  </a:cubicBezTo>
                  <a:close/>
                  <a:moveTo>
                    <a:pt x="282" y="572"/>
                  </a:moveTo>
                  <a:cubicBezTo>
                    <a:pt x="282" y="572"/>
                    <a:pt x="282" y="572"/>
                    <a:pt x="282" y="573"/>
                  </a:cubicBezTo>
                  <a:cubicBezTo>
                    <a:pt x="282" y="572"/>
                    <a:pt x="282" y="572"/>
                    <a:pt x="282" y="572"/>
                  </a:cubicBezTo>
                  <a:close/>
                  <a:moveTo>
                    <a:pt x="254" y="870"/>
                  </a:moveTo>
                  <a:cubicBezTo>
                    <a:pt x="254" y="871"/>
                    <a:pt x="254" y="872"/>
                    <a:pt x="253" y="872"/>
                  </a:cubicBezTo>
                  <a:cubicBezTo>
                    <a:pt x="254" y="872"/>
                    <a:pt x="254" y="871"/>
                    <a:pt x="254" y="870"/>
                  </a:cubicBezTo>
                  <a:close/>
                  <a:moveTo>
                    <a:pt x="863" y="1679"/>
                  </a:moveTo>
                  <a:cubicBezTo>
                    <a:pt x="765" y="1679"/>
                    <a:pt x="669" y="1662"/>
                    <a:pt x="579" y="1628"/>
                  </a:cubicBezTo>
                  <a:cubicBezTo>
                    <a:pt x="542" y="1614"/>
                    <a:pt x="506" y="1596"/>
                    <a:pt x="472" y="1576"/>
                  </a:cubicBezTo>
                  <a:cubicBezTo>
                    <a:pt x="472" y="1576"/>
                    <a:pt x="472" y="1576"/>
                    <a:pt x="472" y="1576"/>
                  </a:cubicBezTo>
                  <a:cubicBezTo>
                    <a:pt x="471" y="1572"/>
                    <a:pt x="470" y="1568"/>
                    <a:pt x="470" y="1564"/>
                  </a:cubicBezTo>
                  <a:cubicBezTo>
                    <a:pt x="464" y="1534"/>
                    <a:pt x="456" y="1491"/>
                    <a:pt x="451" y="1468"/>
                  </a:cubicBezTo>
                  <a:cubicBezTo>
                    <a:pt x="451" y="1465"/>
                    <a:pt x="451" y="1461"/>
                    <a:pt x="451" y="1459"/>
                  </a:cubicBezTo>
                  <a:cubicBezTo>
                    <a:pt x="451" y="1458"/>
                    <a:pt x="451" y="1454"/>
                    <a:pt x="452" y="1452"/>
                  </a:cubicBezTo>
                  <a:cubicBezTo>
                    <a:pt x="456" y="1443"/>
                    <a:pt x="459" y="1436"/>
                    <a:pt x="463" y="1427"/>
                  </a:cubicBezTo>
                  <a:cubicBezTo>
                    <a:pt x="467" y="1419"/>
                    <a:pt x="471" y="1411"/>
                    <a:pt x="474" y="1402"/>
                  </a:cubicBezTo>
                  <a:cubicBezTo>
                    <a:pt x="476" y="1400"/>
                    <a:pt x="477" y="1397"/>
                    <a:pt x="480" y="1395"/>
                  </a:cubicBezTo>
                  <a:cubicBezTo>
                    <a:pt x="489" y="1386"/>
                    <a:pt x="499" y="1377"/>
                    <a:pt x="508" y="1368"/>
                  </a:cubicBezTo>
                  <a:cubicBezTo>
                    <a:pt x="509" y="1366"/>
                    <a:pt x="511" y="1365"/>
                    <a:pt x="513" y="1364"/>
                  </a:cubicBezTo>
                  <a:cubicBezTo>
                    <a:pt x="531" y="1351"/>
                    <a:pt x="550" y="1339"/>
                    <a:pt x="568" y="1327"/>
                  </a:cubicBezTo>
                  <a:cubicBezTo>
                    <a:pt x="571" y="1325"/>
                    <a:pt x="573" y="1322"/>
                    <a:pt x="575" y="1320"/>
                  </a:cubicBezTo>
                  <a:cubicBezTo>
                    <a:pt x="583" y="1307"/>
                    <a:pt x="592" y="1295"/>
                    <a:pt x="600" y="1282"/>
                  </a:cubicBezTo>
                  <a:cubicBezTo>
                    <a:pt x="603" y="1277"/>
                    <a:pt x="606" y="1271"/>
                    <a:pt x="610" y="1265"/>
                  </a:cubicBezTo>
                  <a:cubicBezTo>
                    <a:pt x="611" y="1264"/>
                    <a:pt x="611" y="1263"/>
                    <a:pt x="612" y="1262"/>
                  </a:cubicBezTo>
                  <a:cubicBezTo>
                    <a:pt x="623" y="1248"/>
                    <a:pt x="634" y="1234"/>
                    <a:pt x="645" y="1220"/>
                  </a:cubicBezTo>
                  <a:cubicBezTo>
                    <a:pt x="647" y="1218"/>
                    <a:pt x="648" y="1217"/>
                    <a:pt x="651" y="1216"/>
                  </a:cubicBezTo>
                  <a:cubicBezTo>
                    <a:pt x="669" y="1212"/>
                    <a:pt x="687" y="1207"/>
                    <a:pt x="703" y="1199"/>
                  </a:cubicBezTo>
                  <a:cubicBezTo>
                    <a:pt x="707" y="1197"/>
                    <a:pt x="711" y="1194"/>
                    <a:pt x="714" y="1192"/>
                  </a:cubicBezTo>
                  <a:cubicBezTo>
                    <a:pt x="716" y="1191"/>
                    <a:pt x="717" y="1190"/>
                    <a:pt x="718" y="1188"/>
                  </a:cubicBezTo>
                  <a:cubicBezTo>
                    <a:pt x="730" y="1172"/>
                    <a:pt x="742" y="1156"/>
                    <a:pt x="754" y="1140"/>
                  </a:cubicBezTo>
                  <a:cubicBezTo>
                    <a:pt x="755" y="1138"/>
                    <a:pt x="756" y="1136"/>
                    <a:pt x="757" y="1134"/>
                  </a:cubicBezTo>
                  <a:cubicBezTo>
                    <a:pt x="765" y="1112"/>
                    <a:pt x="773" y="1090"/>
                    <a:pt x="781" y="1068"/>
                  </a:cubicBezTo>
                  <a:cubicBezTo>
                    <a:pt x="782" y="1066"/>
                    <a:pt x="783" y="1064"/>
                    <a:pt x="785" y="1063"/>
                  </a:cubicBezTo>
                  <a:cubicBezTo>
                    <a:pt x="809" y="1047"/>
                    <a:pt x="823" y="1026"/>
                    <a:pt x="827" y="998"/>
                  </a:cubicBezTo>
                  <a:cubicBezTo>
                    <a:pt x="828" y="992"/>
                    <a:pt x="828" y="986"/>
                    <a:pt x="828" y="980"/>
                  </a:cubicBezTo>
                  <a:cubicBezTo>
                    <a:pt x="827" y="973"/>
                    <a:pt x="823" y="967"/>
                    <a:pt x="821" y="964"/>
                  </a:cubicBezTo>
                  <a:cubicBezTo>
                    <a:pt x="810" y="951"/>
                    <a:pt x="800" y="945"/>
                    <a:pt x="785" y="936"/>
                  </a:cubicBezTo>
                  <a:cubicBezTo>
                    <a:pt x="766" y="925"/>
                    <a:pt x="746" y="917"/>
                    <a:pt x="725" y="912"/>
                  </a:cubicBezTo>
                  <a:cubicBezTo>
                    <a:pt x="720" y="911"/>
                    <a:pt x="712" y="909"/>
                    <a:pt x="711" y="908"/>
                  </a:cubicBezTo>
                  <a:cubicBezTo>
                    <a:pt x="709" y="907"/>
                    <a:pt x="708" y="906"/>
                    <a:pt x="707" y="904"/>
                  </a:cubicBezTo>
                  <a:cubicBezTo>
                    <a:pt x="703" y="895"/>
                    <a:pt x="698" y="886"/>
                    <a:pt x="692" y="877"/>
                  </a:cubicBezTo>
                  <a:cubicBezTo>
                    <a:pt x="687" y="869"/>
                    <a:pt x="681" y="862"/>
                    <a:pt x="674" y="856"/>
                  </a:cubicBezTo>
                  <a:cubicBezTo>
                    <a:pt x="673" y="854"/>
                    <a:pt x="673" y="853"/>
                    <a:pt x="672" y="851"/>
                  </a:cubicBezTo>
                  <a:cubicBezTo>
                    <a:pt x="671" y="846"/>
                    <a:pt x="669" y="840"/>
                    <a:pt x="667" y="834"/>
                  </a:cubicBezTo>
                  <a:cubicBezTo>
                    <a:pt x="660" y="816"/>
                    <a:pt x="649" y="800"/>
                    <a:pt x="635" y="786"/>
                  </a:cubicBezTo>
                  <a:cubicBezTo>
                    <a:pt x="613" y="763"/>
                    <a:pt x="586" y="747"/>
                    <a:pt x="555" y="737"/>
                  </a:cubicBezTo>
                  <a:cubicBezTo>
                    <a:pt x="552" y="736"/>
                    <a:pt x="551" y="734"/>
                    <a:pt x="549" y="732"/>
                  </a:cubicBezTo>
                  <a:cubicBezTo>
                    <a:pt x="537" y="716"/>
                    <a:pt x="522" y="705"/>
                    <a:pt x="504" y="698"/>
                  </a:cubicBezTo>
                  <a:cubicBezTo>
                    <a:pt x="498" y="695"/>
                    <a:pt x="491" y="693"/>
                    <a:pt x="485" y="692"/>
                  </a:cubicBezTo>
                  <a:cubicBezTo>
                    <a:pt x="483" y="692"/>
                    <a:pt x="481" y="691"/>
                    <a:pt x="480" y="690"/>
                  </a:cubicBezTo>
                  <a:cubicBezTo>
                    <a:pt x="468" y="684"/>
                    <a:pt x="456" y="678"/>
                    <a:pt x="444" y="672"/>
                  </a:cubicBezTo>
                  <a:cubicBezTo>
                    <a:pt x="442" y="672"/>
                    <a:pt x="440" y="670"/>
                    <a:pt x="439" y="669"/>
                  </a:cubicBezTo>
                  <a:cubicBezTo>
                    <a:pt x="436" y="665"/>
                    <a:pt x="432" y="663"/>
                    <a:pt x="428" y="660"/>
                  </a:cubicBezTo>
                  <a:cubicBezTo>
                    <a:pt x="423" y="657"/>
                    <a:pt x="419" y="656"/>
                    <a:pt x="414" y="656"/>
                  </a:cubicBezTo>
                  <a:cubicBezTo>
                    <a:pt x="408" y="657"/>
                    <a:pt x="403" y="659"/>
                    <a:pt x="398" y="663"/>
                  </a:cubicBezTo>
                  <a:cubicBezTo>
                    <a:pt x="397" y="664"/>
                    <a:pt x="397" y="666"/>
                    <a:pt x="396" y="667"/>
                  </a:cubicBezTo>
                  <a:cubicBezTo>
                    <a:pt x="393" y="672"/>
                    <a:pt x="390" y="677"/>
                    <a:pt x="386" y="681"/>
                  </a:cubicBezTo>
                  <a:cubicBezTo>
                    <a:pt x="379" y="688"/>
                    <a:pt x="372" y="692"/>
                    <a:pt x="363" y="693"/>
                  </a:cubicBezTo>
                  <a:cubicBezTo>
                    <a:pt x="357" y="694"/>
                    <a:pt x="350" y="693"/>
                    <a:pt x="345" y="692"/>
                  </a:cubicBezTo>
                  <a:cubicBezTo>
                    <a:pt x="337" y="689"/>
                    <a:pt x="330" y="686"/>
                    <a:pt x="323" y="681"/>
                  </a:cubicBezTo>
                  <a:cubicBezTo>
                    <a:pt x="322" y="680"/>
                    <a:pt x="320" y="679"/>
                    <a:pt x="318" y="677"/>
                  </a:cubicBezTo>
                  <a:cubicBezTo>
                    <a:pt x="306" y="670"/>
                    <a:pt x="298" y="660"/>
                    <a:pt x="296" y="646"/>
                  </a:cubicBezTo>
                  <a:cubicBezTo>
                    <a:pt x="295" y="643"/>
                    <a:pt x="295" y="640"/>
                    <a:pt x="295" y="637"/>
                  </a:cubicBezTo>
                  <a:cubicBezTo>
                    <a:pt x="294" y="623"/>
                    <a:pt x="295" y="610"/>
                    <a:pt x="297" y="597"/>
                  </a:cubicBezTo>
                  <a:cubicBezTo>
                    <a:pt x="297" y="593"/>
                    <a:pt x="297" y="592"/>
                    <a:pt x="297" y="590"/>
                  </a:cubicBezTo>
                  <a:cubicBezTo>
                    <a:pt x="297" y="588"/>
                    <a:pt x="297" y="585"/>
                    <a:pt x="294" y="584"/>
                  </a:cubicBezTo>
                  <a:cubicBezTo>
                    <a:pt x="292" y="583"/>
                    <a:pt x="289" y="581"/>
                    <a:pt x="287" y="579"/>
                  </a:cubicBezTo>
                  <a:cubicBezTo>
                    <a:pt x="285" y="578"/>
                    <a:pt x="284" y="576"/>
                    <a:pt x="283" y="575"/>
                  </a:cubicBezTo>
                  <a:cubicBezTo>
                    <a:pt x="282" y="574"/>
                    <a:pt x="282" y="574"/>
                    <a:pt x="282" y="573"/>
                  </a:cubicBezTo>
                  <a:cubicBezTo>
                    <a:pt x="282" y="574"/>
                    <a:pt x="282" y="574"/>
                    <a:pt x="283" y="575"/>
                  </a:cubicBezTo>
                  <a:cubicBezTo>
                    <a:pt x="282" y="574"/>
                    <a:pt x="282" y="574"/>
                    <a:pt x="282" y="573"/>
                  </a:cubicBezTo>
                  <a:cubicBezTo>
                    <a:pt x="282" y="573"/>
                    <a:pt x="282" y="573"/>
                    <a:pt x="282" y="573"/>
                  </a:cubicBezTo>
                  <a:cubicBezTo>
                    <a:pt x="282" y="572"/>
                    <a:pt x="282" y="572"/>
                    <a:pt x="282" y="572"/>
                  </a:cubicBezTo>
                  <a:cubicBezTo>
                    <a:pt x="282" y="572"/>
                    <a:pt x="282" y="572"/>
                    <a:pt x="282" y="572"/>
                  </a:cubicBezTo>
                  <a:cubicBezTo>
                    <a:pt x="282" y="571"/>
                    <a:pt x="282" y="571"/>
                    <a:pt x="282" y="570"/>
                  </a:cubicBezTo>
                  <a:cubicBezTo>
                    <a:pt x="282" y="570"/>
                    <a:pt x="282" y="570"/>
                    <a:pt x="282" y="570"/>
                  </a:cubicBezTo>
                  <a:cubicBezTo>
                    <a:pt x="283" y="569"/>
                    <a:pt x="284" y="567"/>
                    <a:pt x="284" y="566"/>
                  </a:cubicBezTo>
                  <a:cubicBezTo>
                    <a:pt x="285" y="565"/>
                    <a:pt x="285" y="565"/>
                    <a:pt x="286" y="564"/>
                  </a:cubicBezTo>
                  <a:cubicBezTo>
                    <a:pt x="287" y="560"/>
                    <a:pt x="286" y="556"/>
                    <a:pt x="289" y="554"/>
                  </a:cubicBezTo>
                  <a:cubicBezTo>
                    <a:pt x="292" y="552"/>
                    <a:pt x="296" y="549"/>
                    <a:pt x="300" y="547"/>
                  </a:cubicBezTo>
                  <a:cubicBezTo>
                    <a:pt x="303" y="544"/>
                    <a:pt x="307" y="541"/>
                    <a:pt x="310" y="537"/>
                  </a:cubicBezTo>
                  <a:cubicBezTo>
                    <a:pt x="312" y="535"/>
                    <a:pt x="313" y="533"/>
                    <a:pt x="314" y="530"/>
                  </a:cubicBezTo>
                  <a:cubicBezTo>
                    <a:pt x="316" y="525"/>
                    <a:pt x="315" y="520"/>
                    <a:pt x="312" y="516"/>
                  </a:cubicBezTo>
                  <a:cubicBezTo>
                    <a:pt x="309" y="512"/>
                    <a:pt x="308" y="509"/>
                    <a:pt x="303" y="507"/>
                  </a:cubicBezTo>
                  <a:cubicBezTo>
                    <a:pt x="303" y="507"/>
                    <a:pt x="302" y="507"/>
                    <a:pt x="301" y="507"/>
                  </a:cubicBezTo>
                  <a:cubicBezTo>
                    <a:pt x="301" y="507"/>
                    <a:pt x="301" y="507"/>
                    <a:pt x="301" y="507"/>
                  </a:cubicBezTo>
                  <a:cubicBezTo>
                    <a:pt x="301" y="507"/>
                    <a:pt x="301" y="507"/>
                    <a:pt x="301" y="507"/>
                  </a:cubicBezTo>
                  <a:cubicBezTo>
                    <a:pt x="301" y="507"/>
                    <a:pt x="301" y="507"/>
                    <a:pt x="300" y="507"/>
                  </a:cubicBezTo>
                  <a:cubicBezTo>
                    <a:pt x="300" y="507"/>
                    <a:pt x="300" y="507"/>
                    <a:pt x="300" y="507"/>
                  </a:cubicBezTo>
                  <a:cubicBezTo>
                    <a:pt x="300" y="507"/>
                    <a:pt x="299" y="507"/>
                    <a:pt x="299" y="507"/>
                  </a:cubicBezTo>
                  <a:cubicBezTo>
                    <a:pt x="299" y="507"/>
                    <a:pt x="299" y="507"/>
                    <a:pt x="299" y="507"/>
                  </a:cubicBezTo>
                  <a:cubicBezTo>
                    <a:pt x="298" y="507"/>
                    <a:pt x="298" y="507"/>
                    <a:pt x="298" y="507"/>
                  </a:cubicBezTo>
                  <a:cubicBezTo>
                    <a:pt x="298" y="507"/>
                    <a:pt x="297" y="507"/>
                    <a:pt x="297" y="508"/>
                  </a:cubicBezTo>
                  <a:cubicBezTo>
                    <a:pt x="297" y="508"/>
                    <a:pt x="297" y="508"/>
                    <a:pt x="297" y="508"/>
                  </a:cubicBezTo>
                  <a:cubicBezTo>
                    <a:pt x="292" y="509"/>
                    <a:pt x="287" y="510"/>
                    <a:pt x="282" y="511"/>
                  </a:cubicBezTo>
                  <a:cubicBezTo>
                    <a:pt x="275" y="512"/>
                    <a:pt x="269" y="512"/>
                    <a:pt x="262" y="511"/>
                  </a:cubicBezTo>
                  <a:cubicBezTo>
                    <a:pt x="253" y="509"/>
                    <a:pt x="248" y="503"/>
                    <a:pt x="244" y="495"/>
                  </a:cubicBezTo>
                  <a:cubicBezTo>
                    <a:pt x="244" y="494"/>
                    <a:pt x="243" y="493"/>
                    <a:pt x="243" y="491"/>
                  </a:cubicBezTo>
                  <a:cubicBezTo>
                    <a:pt x="243" y="491"/>
                    <a:pt x="243" y="490"/>
                    <a:pt x="243" y="490"/>
                  </a:cubicBezTo>
                  <a:cubicBezTo>
                    <a:pt x="242" y="489"/>
                    <a:pt x="242" y="488"/>
                    <a:pt x="242" y="487"/>
                  </a:cubicBezTo>
                  <a:cubicBezTo>
                    <a:pt x="242" y="486"/>
                    <a:pt x="242" y="486"/>
                    <a:pt x="242" y="485"/>
                  </a:cubicBezTo>
                  <a:cubicBezTo>
                    <a:pt x="242" y="485"/>
                    <a:pt x="242" y="484"/>
                    <a:pt x="242" y="483"/>
                  </a:cubicBezTo>
                  <a:cubicBezTo>
                    <a:pt x="242" y="482"/>
                    <a:pt x="242" y="482"/>
                    <a:pt x="242" y="481"/>
                  </a:cubicBezTo>
                  <a:cubicBezTo>
                    <a:pt x="242" y="480"/>
                    <a:pt x="242" y="478"/>
                    <a:pt x="242" y="477"/>
                  </a:cubicBezTo>
                  <a:cubicBezTo>
                    <a:pt x="242" y="465"/>
                    <a:pt x="245" y="453"/>
                    <a:pt x="249" y="441"/>
                  </a:cubicBezTo>
                  <a:cubicBezTo>
                    <a:pt x="249" y="440"/>
                    <a:pt x="249" y="439"/>
                    <a:pt x="250" y="438"/>
                  </a:cubicBezTo>
                  <a:cubicBezTo>
                    <a:pt x="270" y="410"/>
                    <a:pt x="295" y="390"/>
                    <a:pt x="328" y="380"/>
                  </a:cubicBezTo>
                  <a:cubicBezTo>
                    <a:pt x="336" y="378"/>
                    <a:pt x="344" y="377"/>
                    <a:pt x="352" y="376"/>
                  </a:cubicBezTo>
                  <a:cubicBezTo>
                    <a:pt x="356" y="375"/>
                    <a:pt x="359" y="376"/>
                    <a:pt x="362" y="376"/>
                  </a:cubicBezTo>
                  <a:cubicBezTo>
                    <a:pt x="372" y="377"/>
                    <a:pt x="380" y="379"/>
                    <a:pt x="389" y="382"/>
                  </a:cubicBezTo>
                  <a:cubicBezTo>
                    <a:pt x="394" y="384"/>
                    <a:pt x="398" y="386"/>
                    <a:pt x="403" y="390"/>
                  </a:cubicBezTo>
                  <a:cubicBezTo>
                    <a:pt x="412" y="397"/>
                    <a:pt x="417" y="405"/>
                    <a:pt x="417" y="416"/>
                  </a:cubicBezTo>
                  <a:cubicBezTo>
                    <a:pt x="418" y="423"/>
                    <a:pt x="420" y="430"/>
                    <a:pt x="423" y="437"/>
                  </a:cubicBezTo>
                  <a:cubicBezTo>
                    <a:pt x="424" y="441"/>
                    <a:pt x="426" y="445"/>
                    <a:pt x="428" y="449"/>
                  </a:cubicBezTo>
                  <a:cubicBezTo>
                    <a:pt x="429" y="452"/>
                    <a:pt x="430" y="454"/>
                    <a:pt x="432" y="456"/>
                  </a:cubicBezTo>
                  <a:cubicBezTo>
                    <a:pt x="433" y="458"/>
                    <a:pt x="435" y="459"/>
                    <a:pt x="437" y="460"/>
                  </a:cubicBezTo>
                  <a:cubicBezTo>
                    <a:pt x="440" y="462"/>
                    <a:pt x="443" y="462"/>
                    <a:pt x="446" y="460"/>
                  </a:cubicBezTo>
                  <a:cubicBezTo>
                    <a:pt x="448" y="460"/>
                    <a:pt x="449" y="458"/>
                    <a:pt x="450" y="456"/>
                  </a:cubicBezTo>
                  <a:cubicBezTo>
                    <a:pt x="450" y="452"/>
                    <a:pt x="451" y="449"/>
                    <a:pt x="451" y="444"/>
                  </a:cubicBezTo>
                  <a:cubicBezTo>
                    <a:pt x="454" y="429"/>
                    <a:pt x="457" y="413"/>
                    <a:pt x="459" y="398"/>
                  </a:cubicBezTo>
                  <a:cubicBezTo>
                    <a:pt x="460" y="389"/>
                    <a:pt x="461" y="382"/>
                    <a:pt x="463" y="374"/>
                  </a:cubicBezTo>
                  <a:cubicBezTo>
                    <a:pt x="463" y="373"/>
                    <a:pt x="463" y="372"/>
                    <a:pt x="463" y="371"/>
                  </a:cubicBezTo>
                  <a:cubicBezTo>
                    <a:pt x="479" y="348"/>
                    <a:pt x="534" y="344"/>
                    <a:pt x="557" y="320"/>
                  </a:cubicBezTo>
                  <a:cubicBezTo>
                    <a:pt x="557" y="320"/>
                    <a:pt x="558" y="320"/>
                    <a:pt x="559" y="321"/>
                  </a:cubicBezTo>
                  <a:cubicBezTo>
                    <a:pt x="561" y="323"/>
                    <a:pt x="564" y="324"/>
                    <a:pt x="567" y="324"/>
                  </a:cubicBezTo>
                  <a:cubicBezTo>
                    <a:pt x="571" y="325"/>
                    <a:pt x="575" y="324"/>
                    <a:pt x="580" y="323"/>
                  </a:cubicBezTo>
                  <a:cubicBezTo>
                    <a:pt x="586" y="321"/>
                    <a:pt x="591" y="319"/>
                    <a:pt x="597" y="316"/>
                  </a:cubicBezTo>
                  <a:cubicBezTo>
                    <a:pt x="602" y="314"/>
                    <a:pt x="606" y="312"/>
                    <a:pt x="610" y="309"/>
                  </a:cubicBezTo>
                  <a:cubicBezTo>
                    <a:pt x="612" y="308"/>
                    <a:pt x="614" y="307"/>
                    <a:pt x="617" y="306"/>
                  </a:cubicBezTo>
                  <a:cubicBezTo>
                    <a:pt x="630" y="303"/>
                    <a:pt x="643" y="299"/>
                    <a:pt x="656" y="295"/>
                  </a:cubicBezTo>
                  <a:cubicBezTo>
                    <a:pt x="657" y="295"/>
                    <a:pt x="658" y="295"/>
                    <a:pt x="658" y="294"/>
                  </a:cubicBezTo>
                  <a:cubicBezTo>
                    <a:pt x="658" y="295"/>
                    <a:pt x="657" y="295"/>
                    <a:pt x="656" y="295"/>
                  </a:cubicBezTo>
                  <a:cubicBezTo>
                    <a:pt x="657" y="295"/>
                    <a:pt x="658" y="295"/>
                    <a:pt x="658" y="294"/>
                  </a:cubicBezTo>
                  <a:cubicBezTo>
                    <a:pt x="658" y="294"/>
                    <a:pt x="659" y="294"/>
                    <a:pt x="659" y="294"/>
                  </a:cubicBezTo>
                  <a:cubicBezTo>
                    <a:pt x="659" y="294"/>
                    <a:pt x="660" y="294"/>
                    <a:pt x="660" y="294"/>
                  </a:cubicBezTo>
                  <a:cubicBezTo>
                    <a:pt x="661" y="294"/>
                    <a:pt x="663" y="294"/>
                    <a:pt x="664" y="295"/>
                  </a:cubicBezTo>
                  <a:cubicBezTo>
                    <a:pt x="675" y="296"/>
                    <a:pt x="686" y="296"/>
                    <a:pt x="697" y="295"/>
                  </a:cubicBezTo>
                  <a:cubicBezTo>
                    <a:pt x="705" y="294"/>
                    <a:pt x="712" y="292"/>
                    <a:pt x="720" y="290"/>
                  </a:cubicBezTo>
                  <a:cubicBezTo>
                    <a:pt x="721" y="290"/>
                    <a:pt x="722" y="289"/>
                    <a:pt x="723" y="289"/>
                  </a:cubicBezTo>
                  <a:cubicBezTo>
                    <a:pt x="725" y="289"/>
                    <a:pt x="726" y="288"/>
                    <a:pt x="727" y="286"/>
                  </a:cubicBezTo>
                  <a:cubicBezTo>
                    <a:pt x="728" y="283"/>
                    <a:pt x="731" y="280"/>
                    <a:pt x="733" y="277"/>
                  </a:cubicBezTo>
                  <a:cubicBezTo>
                    <a:pt x="734" y="274"/>
                    <a:pt x="737" y="272"/>
                    <a:pt x="739" y="270"/>
                  </a:cubicBezTo>
                  <a:cubicBezTo>
                    <a:pt x="741" y="269"/>
                    <a:pt x="743" y="267"/>
                    <a:pt x="745" y="266"/>
                  </a:cubicBezTo>
                  <a:cubicBezTo>
                    <a:pt x="748" y="265"/>
                    <a:pt x="753" y="265"/>
                    <a:pt x="757" y="266"/>
                  </a:cubicBezTo>
                  <a:cubicBezTo>
                    <a:pt x="760" y="267"/>
                    <a:pt x="763" y="269"/>
                    <a:pt x="765" y="272"/>
                  </a:cubicBezTo>
                  <a:cubicBezTo>
                    <a:pt x="768" y="274"/>
                    <a:pt x="770" y="275"/>
                    <a:pt x="772" y="276"/>
                  </a:cubicBezTo>
                  <a:cubicBezTo>
                    <a:pt x="776" y="278"/>
                    <a:pt x="780" y="279"/>
                    <a:pt x="783" y="280"/>
                  </a:cubicBezTo>
                  <a:cubicBezTo>
                    <a:pt x="784" y="280"/>
                    <a:pt x="785" y="280"/>
                    <a:pt x="786" y="281"/>
                  </a:cubicBezTo>
                  <a:cubicBezTo>
                    <a:pt x="785" y="280"/>
                    <a:pt x="784" y="280"/>
                    <a:pt x="783" y="280"/>
                  </a:cubicBezTo>
                  <a:cubicBezTo>
                    <a:pt x="784" y="280"/>
                    <a:pt x="785" y="280"/>
                    <a:pt x="786" y="281"/>
                  </a:cubicBezTo>
                  <a:cubicBezTo>
                    <a:pt x="787" y="281"/>
                    <a:pt x="787" y="281"/>
                    <a:pt x="787" y="281"/>
                  </a:cubicBezTo>
                  <a:cubicBezTo>
                    <a:pt x="788" y="281"/>
                    <a:pt x="788" y="281"/>
                    <a:pt x="789" y="281"/>
                  </a:cubicBezTo>
                  <a:cubicBezTo>
                    <a:pt x="788" y="281"/>
                    <a:pt x="788" y="281"/>
                    <a:pt x="787" y="281"/>
                  </a:cubicBezTo>
                  <a:cubicBezTo>
                    <a:pt x="788" y="281"/>
                    <a:pt x="788" y="281"/>
                    <a:pt x="789" y="281"/>
                  </a:cubicBezTo>
                  <a:cubicBezTo>
                    <a:pt x="789" y="281"/>
                    <a:pt x="789" y="281"/>
                    <a:pt x="789" y="281"/>
                  </a:cubicBezTo>
                  <a:cubicBezTo>
                    <a:pt x="789" y="281"/>
                    <a:pt x="789" y="281"/>
                    <a:pt x="789" y="281"/>
                  </a:cubicBezTo>
                  <a:cubicBezTo>
                    <a:pt x="790" y="281"/>
                    <a:pt x="792" y="280"/>
                    <a:pt x="793" y="280"/>
                  </a:cubicBezTo>
                  <a:cubicBezTo>
                    <a:pt x="793" y="280"/>
                    <a:pt x="794" y="280"/>
                    <a:pt x="794" y="280"/>
                  </a:cubicBezTo>
                  <a:cubicBezTo>
                    <a:pt x="795" y="280"/>
                    <a:pt x="796" y="279"/>
                    <a:pt x="797" y="279"/>
                  </a:cubicBezTo>
                  <a:cubicBezTo>
                    <a:pt x="798" y="279"/>
                    <a:pt x="798" y="279"/>
                    <a:pt x="798" y="279"/>
                  </a:cubicBezTo>
                  <a:cubicBezTo>
                    <a:pt x="799" y="278"/>
                    <a:pt x="800" y="278"/>
                    <a:pt x="801" y="277"/>
                  </a:cubicBezTo>
                  <a:cubicBezTo>
                    <a:pt x="802" y="277"/>
                    <a:pt x="802" y="277"/>
                    <a:pt x="802" y="276"/>
                  </a:cubicBezTo>
                  <a:cubicBezTo>
                    <a:pt x="803" y="276"/>
                    <a:pt x="804" y="275"/>
                    <a:pt x="805" y="274"/>
                  </a:cubicBezTo>
                  <a:cubicBezTo>
                    <a:pt x="809" y="271"/>
                    <a:pt x="811" y="267"/>
                    <a:pt x="813" y="263"/>
                  </a:cubicBezTo>
                  <a:cubicBezTo>
                    <a:pt x="817" y="257"/>
                    <a:pt x="819" y="250"/>
                    <a:pt x="820" y="243"/>
                  </a:cubicBezTo>
                  <a:cubicBezTo>
                    <a:pt x="823" y="235"/>
                    <a:pt x="824" y="226"/>
                    <a:pt x="825" y="217"/>
                  </a:cubicBezTo>
                  <a:cubicBezTo>
                    <a:pt x="825" y="216"/>
                    <a:pt x="825" y="214"/>
                    <a:pt x="825" y="212"/>
                  </a:cubicBezTo>
                  <a:cubicBezTo>
                    <a:pt x="824" y="213"/>
                    <a:pt x="823" y="213"/>
                    <a:pt x="822" y="213"/>
                  </a:cubicBezTo>
                  <a:cubicBezTo>
                    <a:pt x="818" y="215"/>
                    <a:pt x="815" y="216"/>
                    <a:pt x="811" y="217"/>
                  </a:cubicBezTo>
                  <a:cubicBezTo>
                    <a:pt x="810" y="217"/>
                    <a:pt x="809" y="218"/>
                    <a:pt x="808" y="217"/>
                  </a:cubicBezTo>
                  <a:cubicBezTo>
                    <a:pt x="805" y="217"/>
                    <a:pt x="804" y="215"/>
                    <a:pt x="804" y="212"/>
                  </a:cubicBezTo>
                  <a:cubicBezTo>
                    <a:pt x="805" y="210"/>
                    <a:pt x="805" y="208"/>
                    <a:pt x="806" y="206"/>
                  </a:cubicBezTo>
                  <a:cubicBezTo>
                    <a:pt x="808" y="203"/>
                    <a:pt x="811" y="199"/>
                    <a:pt x="813" y="195"/>
                  </a:cubicBezTo>
                  <a:cubicBezTo>
                    <a:pt x="815" y="191"/>
                    <a:pt x="818" y="187"/>
                    <a:pt x="820" y="183"/>
                  </a:cubicBezTo>
                  <a:cubicBezTo>
                    <a:pt x="821" y="181"/>
                    <a:pt x="822" y="178"/>
                    <a:pt x="822" y="175"/>
                  </a:cubicBezTo>
                  <a:cubicBezTo>
                    <a:pt x="823" y="171"/>
                    <a:pt x="821" y="167"/>
                    <a:pt x="818" y="165"/>
                  </a:cubicBezTo>
                  <a:cubicBezTo>
                    <a:pt x="817" y="163"/>
                    <a:pt x="814" y="161"/>
                    <a:pt x="812" y="160"/>
                  </a:cubicBezTo>
                  <a:cubicBezTo>
                    <a:pt x="810" y="158"/>
                    <a:pt x="807" y="157"/>
                    <a:pt x="805" y="155"/>
                  </a:cubicBezTo>
                  <a:cubicBezTo>
                    <a:pt x="801" y="152"/>
                    <a:pt x="797" y="148"/>
                    <a:pt x="795" y="143"/>
                  </a:cubicBezTo>
                  <a:cubicBezTo>
                    <a:pt x="794" y="143"/>
                    <a:pt x="794" y="142"/>
                    <a:pt x="794" y="142"/>
                  </a:cubicBezTo>
                  <a:cubicBezTo>
                    <a:pt x="790" y="136"/>
                    <a:pt x="785" y="134"/>
                    <a:pt x="778" y="134"/>
                  </a:cubicBezTo>
                  <a:cubicBezTo>
                    <a:pt x="779" y="134"/>
                    <a:pt x="780" y="134"/>
                    <a:pt x="780" y="134"/>
                  </a:cubicBezTo>
                  <a:cubicBezTo>
                    <a:pt x="780" y="134"/>
                    <a:pt x="779" y="134"/>
                    <a:pt x="778" y="134"/>
                  </a:cubicBezTo>
                  <a:cubicBezTo>
                    <a:pt x="778" y="134"/>
                    <a:pt x="778" y="134"/>
                    <a:pt x="778" y="134"/>
                  </a:cubicBezTo>
                  <a:cubicBezTo>
                    <a:pt x="777" y="135"/>
                    <a:pt x="776" y="135"/>
                    <a:pt x="775" y="135"/>
                  </a:cubicBezTo>
                  <a:cubicBezTo>
                    <a:pt x="776" y="135"/>
                    <a:pt x="777" y="135"/>
                    <a:pt x="778" y="134"/>
                  </a:cubicBezTo>
                  <a:cubicBezTo>
                    <a:pt x="777" y="135"/>
                    <a:pt x="776" y="135"/>
                    <a:pt x="775" y="135"/>
                  </a:cubicBezTo>
                  <a:cubicBezTo>
                    <a:pt x="769" y="137"/>
                    <a:pt x="764" y="140"/>
                    <a:pt x="759" y="145"/>
                  </a:cubicBezTo>
                  <a:cubicBezTo>
                    <a:pt x="757" y="147"/>
                    <a:pt x="754" y="149"/>
                    <a:pt x="752" y="152"/>
                  </a:cubicBezTo>
                  <a:cubicBezTo>
                    <a:pt x="749" y="155"/>
                    <a:pt x="745" y="157"/>
                    <a:pt x="742" y="159"/>
                  </a:cubicBezTo>
                  <a:cubicBezTo>
                    <a:pt x="740" y="160"/>
                    <a:pt x="738" y="161"/>
                    <a:pt x="735" y="161"/>
                  </a:cubicBezTo>
                  <a:cubicBezTo>
                    <a:pt x="734" y="161"/>
                    <a:pt x="732" y="161"/>
                    <a:pt x="731" y="161"/>
                  </a:cubicBezTo>
                  <a:cubicBezTo>
                    <a:pt x="728" y="161"/>
                    <a:pt x="726" y="160"/>
                    <a:pt x="724" y="159"/>
                  </a:cubicBezTo>
                  <a:cubicBezTo>
                    <a:pt x="722" y="158"/>
                    <a:pt x="721" y="157"/>
                    <a:pt x="719" y="156"/>
                  </a:cubicBezTo>
                  <a:cubicBezTo>
                    <a:pt x="718" y="156"/>
                    <a:pt x="717" y="155"/>
                    <a:pt x="716" y="155"/>
                  </a:cubicBezTo>
                  <a:cubicBezTo>
                    <a:pt x="714" y="154"/>
                    <a:pt x="712" y="155"/>
                    <a:pt x="710" y="157"/>
                  </a:cubicBezTo>
                  <a:cubicBezTo>
                    <a:pt x="709" y="158"/>
                    <a:pt x="708" y="160"/>
                    <a:pt x="708" y="161"/>
                  </a:cubicBezTo>
                  <a:cubicBezTo>
                    <a:pt x="706" y="168"/>
                    <a:pt x="702" y="173"/>
                    <a:pt x="697" y="178"/>
                  </a:cubicBezTo>
                  <a:cubicBezTo>
                    <a:pt x="691" y="183"/>
                    <a:pt x="685" y="187"/>
                    <a:pt x="677" y="191"/>
                  </a:cubicBezTo>
                  <a:cubicBezTo>
                    <a:pt x="672" y="194"/>
                    <a:pt x="666" y="196"/>
                    <a:pt x="660" y="199"/>
                  </a:cubicBezTo>
                  <a:cubicBezTo>
                    <a:pt x="658" y="200"/>
                    <a:pt x="656" y="200"/>
                    <a:pt x="653" y="200"/>
                  </a:cubicBezTo>
                  <a:cubicBezTo>
                    <a:pt x="646" y="200"/>
                    <a:pt x="642" y="197"/>
                    <a:pt x="639" y="190"/>
                  </a:cubicBezTo>
                  <a:cubicBezTo>
                    <a:pt x="637" y="186"/>
                    <a:pt x="636" y="182"/>
                    <a:pt x="636" y="178"/>
                  </a:cubicBezTo>
                  <a:cubicBezTo>
                    <a:pt x="636" y="176"/>
                    <a:pt x="636" y="174"/>
                    <a:pt x="636" y="172"/>
                  </a:cubicBezTo>
                  <a:cubicBezTo>
                    <a:pt x="636" y="172"/>
                    <a:pt x="636" y="171"/>
                    <a:pt x="636" y="170"/>
                  </a:cubicBezTo>
                  <a:cubicBezTo>
                    <a:pt x="636" y="169"/>
                    <a:pt x="636" y="168"/>
                    <a:pt x="636" y="167"/>
                  </a:cubicBezTo>
                  <a:cubicBezTo>
                    <a:pt x="636" y="166"/>
                    <a:pt x="636" y="165"/>
                    <a:pt x="637" y="165"/>
                  </a:cubicBezTo>
                  <a:cubicBezTo>
                    <a:pt x="637" y="163"/>
                    <a:pt x="637" y="162"/>
                    <a:pt x="637" y="161"/>
                  </a:cubicBezTo>
                  <a:cubicBezTo>
                    <a:pt x="637" y="160"/>
                    <a:pt x="637" y="160"/>
                    <a:pt x="637" y="159"/>
                  </a:cubicBezTo>
                  <a:cubicBezTo>
                    <a:pt x="638" y="157"/>
                    <a:pt x="638" y="156"/>
                    <a:pt x="638" y="154"/>
                  </a:cubicBezTo>
                  <a:cubicBezTo>
                    <a:pt x="639" y="151"/>
                    <a:pt x="640" y="148"/>
                    <a:pt x="640" y="146"/>
                  </a:cubicBezTo>
                  <a:cubicBezTo>
                    <a:pt x="640" y="143"/>
                    <a:pt x="641" y="142"/>
                    <a:pt x="643" y="141"/>
                  </a:cubicBezTo>
                  <a:cubicBezTo>
                    <a:pt x="651" y="136"/>
                    <a:pt x="659" y="131"/>
                    <a:pt x="666" y="126"/>
                  </a:cubicBezTo>
                  <a:cubicBezTo>
                    <a:pt x="667" y="126"/>
                    <a:pt x="668" y="125"/>
                    <a:pt x="669" y="124"/>
                  </a:cubicBezTo>
                  <a:cubicBezTo>
                    <a:pt x="675" y="121"/>
                    <a:pt x="680" y="117"/>
                    <a:pt x="685" y="113"/>
                  </a:cubicBezTo>
                  <a:cubicBezTo>
                    <a:pt x="688" y="109"/>
                    <a:pt x="693" y="106"/>
                    <a:pt x="698" y="103"/>
                  </a:cubicBezTo>
                  <a:cubicBezTo>
                    <a:pt x="700" y="101"/>
                    <a:pt x="702" y="101"/>
                    <a:pt x="704" y="100"/>
                  </a:cubicBezTo>
                  <a:cubicBezTo>
                    <a:pt x="705" y="99"/>
                    <a:pt x="706" y="99"/>
                    <a:pt x="708" y="99"/>
                  </a:cubicBezTo>
                  <a:cubicBezTo>
                    <a:pt x="711" y="98"/>
                    <a:pt x="714" y="100"/>
                    <a:pt x="715" y="103"/>
                  </a:cubicBezTo>
                  <a:cubicBezTo>
                    <a:pt x="719" y="109"/>
                    <a:pt x="725" y="111"/>
                    <a:pt x="731" y="110"/>
                  </a:cubicBezTo>
                  <a:cubicBezTo>
                    <a:pt x="735" y="110"/>
                    <a:pt x="739" y="109"/>
                    <a:pt x="742" y="109"/>
                  </a:cubicBezTo>
                  <a:cubicBezTo>
                    <a:pt x="746" y="108"/>
                    <a:pt x="749" y="106"/>
                    <a:pt x="753" y="105"/>
                  </a:cubicBezTo>
                  <a:cubicBezTo>
                    <a:pt x="754" y="104"/>
                    <a:pt x="756" y="104"/>
                    <a:pt x="758" y="104"/>
                  </a:cubicBezTo>
                  <a:cubicBezTo>
                    <a:pt x="767" y="103"/>
                    <a:pt x="775" y="103"/>
                    <a:pt x="783" y="103"/>
                  </a:cubicBezTo>
                  <a:cubicBezTo>
                    <a:pt x="785" y="103"/>
                    <a:pt x="786" y="103"/>
                    <a:pt x="787" y="104"/>
                  </a:cubicBezTo>
                  <a:cubicBezTo>
                    <a:pt x="794" y="109"/>
                    <a:pt x="800" y="113"/>
                    <a:pt x="806" y="119"/>
                  </a:cubicBezTo>
                  <a:cubicBezTo>
                    <a:pt x="810" y="123"/>
                    <a:pt x="811" y="124"/>
                    <a:pt x="814" y="129"/>
                  </a:cubicBezTo>
                  <a:cubicBezTo>
                    <a:pt x="814" y="128"/>
                    <a:pt x="816" y="127"/>
                    <a:pt x="817" y="126"/>
                  </a:cubicBezTo>
                  <a:cubicBezTo>
                    <a:pt x="824" y="120"/>
                    <a:pt x="831" y="113"/>
                    <a:pt x="838" y="107"/>
                  </a:cubicBezTo>
                  <a:cubicBezTo>
                    <a:pt x="840" y="106"/>
                    <a:pt x="841" y="104"/>
                    <a:pt x="843" y="103"/>
                  </a:cubicBezTo>
                  <a:cubicBezTo>
                    <a:pt x="850" y="97"/>
                    <a:pt x="857" y="92"/>
                    <a:pt x="864" y="86"/>
                  </a:cubicBezTo>
                  <a:cubicBezTo>
                    <a:pt x="865" y="86"/>
                    <a:pt x="866" y="85"/>
                    <a:pt x="867" y="84"/>
                  </a:cubicBezTo>
                  <a:cubicBezTo>
                    <a:pt x="867" y="84"/>
                    <a:pt x="867" y="83"/>
                    <a:pt x="867" y="83"/>
                  </a:cubicBezTo>
                  <a:cubicBezTo>
                    <a:pt x="867" y="83"/>
                    <a:pt x="867" y="83"/>
                    <a:pt x="867" y="83"/>
                  </a:cubicBezTo>
                  <a:cubicBezTo>
                    <a:pt x="867" y="83"/>
                    <a:pt x="867" y="83"/>
                    <a:pt x="867" y="83"/>
                  </a:cubicBezTo>
                  <a:cubicBezTo>
                    <a:pt x="867" y="83"/>
                    <a:pt x="867" y="83"/>
                    <a:pt x="867" y="83"/>
                  </a:cubicBezTo>
                  <a:cubicBezTo>
                    <a:pt x="867" y="82"/>
                    <a:pt x="867" y="82"/>
                    <a:pt x="867" y="82"/>
                  </a:cubicBezTo>
                  <a:cubicBezTo>
                    <a:pt x="867" y="82"/>
                    <a:pt x="867" y="82"/>
                    <a:pt x="867" y="81"/>
                  </a:cubicBezTo>
                  <a:cubicBezTo>
                    <a:pt x="867" y="81"/>
                    <a:pt x="866" y="81"/>
                    <a:pt x="866" y="81"/>
                  </a:cubicBezTo>
                  <a:cubicBezTo>
                    <a:pt x="866" y="80"/>
                    <a:pt x="866" y="80"/>
                    <a:pt x="866" y="80"/>
                  </a:cubicBezTo>
                  <a:cubicBezTo>
                    <a:pt x="864" y="75"/>
                    <a:pt x="861" y="70"/>
                    <a:pt x="859" y="65"/>
                  </a:cubicBezTo>
                  <a:cubicBezTo>
                    <a:pt x="856" y="59"/>
                    <a:pt x="854" y="54"/>
                    <a:pt x="851" y="48"/>
                  </a:cubicBezTo>
                  <a:cubicBezTo>
                    <a:pt x="851" y="47"/>
                    <a:pt x="850" y="46"/>
                    <a:pt x="850" y="46"/>
                  </a:cubicBezTo>
                  <a:cubicBezTo>
                    <a:pt x="854" y="46"/>
                    <a:pt x="859" y="46"/>
                    <a:pt x="864" y="46"/>
                  </a:cubicBezTo>
                  <a:cubicBezTo>
                    <a:pt x="871" y="46"/>
                    <a:pt x="878" y="46"/>
                    <a:pt x="885" y="46"/>
                  </a:cubicBezTo>
                  <a:cubicBezTo>
                    <a:pt x="886" y="49"/>
                    <a:pt x="888" y="51"/>
                    <a:pt x="888" y="54"/>
                  </a:cubicBezTo>
                  <a:cubicBezTo>
                    <a:pt x="889" y="55"/>
                    <a:pt x="889" y="56"/>
                    <a:pt x="888" y="58"/>
                  </a:cubicBezTo>
                  <a:cubicBezTo>
                    <a:pt x="888" y="60"/>
                    <a:pt x="887" y="62"/>
                    <a:pt x="886" y="65"/>
                  </a:cubicBezTo>
                  <a:cubicBezTo>
                    <a:pt x="885" y="66"/>
                    <a:pt x="885" y="68"/>
                    <a:pt x="884" y="69"/>
                  </a:cubicBezTo>
                  <a:cubicBezTo>
                    <a:pt x="879" y="82"/>
                    <a:pt x="874" y="95"/>
                    <a:pt x="869" y="109"/>
                  </a:cubicBezTo>
                  <a:cubicBezTo>
                    <a:pt x="868" y="111"/>
                    <a:pt x="868" y="112"/>
                    <a:pt x="868" y="115"/>
                  </a:cubicBezTo>
                  <a:cubicBezTo>
                    <a:pt x="870" y="132"/>
                    <a:pt x="873" y="148"/>
                    <a:pt x="879" y="164"/>
                  </a:cubicBezTo>
                  <a:cubicBezTo>
                    <a:pt x="883" y="174"/>
                    <a:pt x="888" y="183"/>
                    <a:pt x="894" y="191"/>
                  </a:cubicBezTo>
                  <a:cubicBezTo>
                    <a:pt x="900" y="199"/>
                    <a:pt x="907" y="205"/>
                    <a:pt x="916" y="209"/>
                  </a:cubicBezTo>
                  <a:cubicBezTo>
                    <a:pt x="917" y="210"/>
                    <a:pt x="918" y="210"/>
                    <a:pt x="919" y="211"/>
                  </a:cubicBezTo>
                  <a:cubicBezTo>
                    <a:pt x="919" y="211"/>
                    <a:pt x="919" y="211"/>
                    <a:pt x="920" y="211"/>
                  </a:cubicBezTo>
                  <a:cubicBezTo>
                    <a:pt x="921" y="210"/>
                    <a:pt x="922" y="209"/>
                    <a:pt x="923" y="208"/>
                  </a:cubicBezTo>
                  <a:cubicBezTo>
                    <a:pt x="935" y="193"/>
                    <a:pt x="947" y="178"/>
                    <a:pt x="959" y="163"/>
                  </a:cubicBezTo>
                  <a:cubicBezTo>
                    <a:pt x="967" y="154"/>
                    <a:pt x="976" y="144"/>
                    <a:pt x="984" y="135"/>
                  </a:cubicBezTo>
                  <a:cubicBezTo>
                    <a:pt x="985" y="134"/>
                    <a:pt x="986" y="133"/>
                    <a:pt x="986" y="132"/>
                  </a:cubicBezTo>
                  <a:cubicBezTo>
                    <a:pt x="991" y="127"/>
                    <a:pt x="991" y="127"/>
                    <a:pt x="997" y="126"/>
                  </a:cubicBezTo>
                  <a:cubicBezTo>
                    <a:pt x="1006" y="124"/>
                    <a:pt x="1015" y="123"/>
                    <a:pt x="1024" y="121"/>
                  </a:cubicBezTo>
                  <a:cubicBezTo>
                    <a:pt x="1029" y="121"/>
                    <a:pt x="1028" y="121"/>
                    <a:pt x="1030" y="117"/>
                  </a:cubicBezTo>
                  <a:cubicBezTo>
                    <a:pt x="1037" y="106"/>
                    <a:pt x="1043" y="96"/>
                    <a:pt x="1050" y="86"/>
                  </a:cubicBezTo>
                  <a:cubicBezTo>
                    <a:pt x="1130" y="105"/>
                    <a:pt x="1205" y="135"/>
                    <a:pt x="1274" y="176"/>
                  </a:cubicBezTo>
                  <a:cubicBezTo>
                    <a:pt x="1270" y="177"/>
                    <a:pt x="1266" y="177"/>
                    <a:pt x="1262" y="178"/>
                  </a:cubicBezTo>
                  <a:cubicBezTo>
                    <a:pt x="1262" y="178"/>
                    <a:pt x="1262" y="179"/>
                    <a:pt x="1262" y="180"/>
                  </a:cubicBezTo>
                  <a:cubicBezTo>
                    <a:pt x="1260" y="197"/>
                    <a:pt x="1260" y="213"/>
                    <a:pt x="1263" y="230"/>
                  </a:cubicBezTo>
                  <a:cubicBezTo>
                    <a:pt x="1264" y="237"/>
                    <a:pt x="1266" y="244"/>
                    <a:pt x="1269" y="250"/>
                  </a:cubicBezTo>
                  <a:cubicBezTo>
                    <a:pt x="1271" y="255"/>
                    <a:pt x="1273" y="259"/>
                    <a:pt x="1277" y="262"/>
                  </a:cubicBezTo>
                  <a:cubicBezTo>
                    <a:pt x="1279" y="264"/>
                    <a:pt x="1281" y="265"/>
                    <a:pt x="1283" y="265"/>
                  </a:cubicBezTo>
                  <a:cubicBezTo>
                    <a:pt x="1290" y="266"/>
                    <a:pt x="1297" y="267"/>
                    <a:pt x="1304" y="268"/>
                  </a:cubicBezTo>
                  <a:cubicBezTo>
                    <a:pt x="1306" y="269"/>
                    <a:pt x="1308" y="269"/>
                    <a:pt x="1310" y="269"/>
                  </a:cubicBezTo>
                  <a:cubicBezTo>
                    <a:pt x="1315" y="278"/>
                    <a:pt x="1320" y="287"/>
                    <a:pt x="1326" y="296"/>
                  </a:cubicBezTo>
                  <a:cubicBezTo>
                    <a:pt x="1339" y="298"/>
                    <a:pt x="1352" y="299"/>
                    <a:pt x="1365" y="301"/>
                  </a:cubicBezTo>
                  <a:cubicBezTo>
                    <a:pt x="1365" y="305"/>
                    <a:pt x="1364" y="308"/>
                    <a:pt x="1364" y="311"/>
                  </a:cubicBezTo>
                  <a:cubicBezTo>
                    <a:pt x="1363" y="318"/>
                    <a:pt x="1362" y="325"/>
                    <a:pt x="1361" y="332"/>
                  </a:cubicBezTo>
                  <a:cubicBezTo>
                    <a:pt x="1360" y="334"/>
                    <a:pt x="1361" y="336"/>
                    <a:pt x="1362" y="339"/>
                  </a:cubicBezTo>
                  <a:cubicBezTo>
                    <a:pt x="1365" y="345"/>
                    <a:pt x="1367" y="352"/>
                    <a:pt x="1370" y="358"/>
                  </a:cubicBezTo>
                  <a:cubicBezTo>
                    <a:pt x="1370" y="360"/>
                    <a:pt x="1371" y="360"/>
                    <a:pt x="1371" y="362"/>
                  </a:cubicBezTo>
                  <a:cubicBezTo>
                    <a:pt x="1370" y="363"/>
                    <a:pt x="1370" y="364"/>
                    <a:pt x="1369" y="365"/>
                  </a:cubicBezTo>
                  <a:cubicBezTo>
                    <a:pt x="1362" y="374"/>
                    <a:pt x="1356" y="382"/>
                    <a:pt x="1349" y="391"/>
                  </a:cubicBezTo>
                  <a:cubicBezTo>
                    <a:pt x="1348" y="392"/>
                    <a:pt x="1347" y="394"/>
                    <a:pt x="1346" y="395"/>
                  </a:cubicBezTo>
                  <a:cubicBezTo>
                    <a:pt x="1336" y="401"/>
                    <a:pt x="1325" y="407"/>
                    <a:pt x="1316" y="414"/>
                  </a:cubicBezTo>
                  <a:cubicBezTo>
                    <a:pt x="1312" y="413"/>
                    <a:pt x="1308" y="413"/>
                    <a:pt x="1305" y="413"/>
                  </a:cubicBezTo>
                  <a:cubicBezTo>
                    <a:pt x="1297" y="413"/>
                    <a:pt x="1289" y="414"/>
                    <a:pt x="1282" y="416"/>
                  </a:cubicBezTo>
                  <a:cubicBezTo>
                    <a:pt x="1276" y="418"/>
                    <a:pt x="1272" y="420"/>
                    <a:pt x="1267" y="421"/>
                  </a:cubicBezTo>
                  <a:cubicBezTo>
                    <a:pt x="1265" y="422"/>
                    <a:pt x="1264" y="422"/>
                    <a:pt x="1263" y="423"/>
                  </a:cubicBezTo>
                  <a:cubicBezTo>
                    <a:pt x="1257" y="426"/>
                    <a:pt x="1251" y="430"/>
                    <a:pt x="1245" y="433"/>
                  </a:cubicBezTo>
                  <a:cubicBezTo>
                    <a:pt x="1245" y="434"/>
                    <a:pt x="1244" y="434"/>
                    <a:pt x="1243" y="435"/>
                  </a:cubicBezTo>
                  <a:cubicBezTo>
                    <a:pt x="1244" y="435"/>
                    <a:pt x="1244" y="436"/>
                    <a:pt x="1245" y="437"/>
                  </a:cubicBezTo>
                  <a:cubicBezTo>
                    <a:pt x="1253" y="452"/>
                    <a:pt x="1260" y="466"/>
                    <a:pt x="1268" y="480"/>
                  </a:cubicBezTo>
                  <a:cubicBezTo>
                    <a:pt x="1273" y="489"/>
                    <a:pt x="1279" y="496"/>
                    <a:pt x="1287" y="503"/>
                  </a:cubicBezTo>
                  <a:cubicBezTo>
                    <a:pt x="1292" y="508"/>
                    <a:pt x="1298" y="512"/>
                    <a:pt x="1305" y="515"/>
                  </a:cubicBezTo>
                  <a:cubicBezTo>
                    <a:pt x="1306" y="515"/>
                    <a:pt x="1307" y="515"/>
                    <a:pt x="1309" y="516"/>
                  </a:cubicBezTo>
                  <a:cubicBezTo>
                    <a:pt x="1309" y="516"/>
                    <a:pt x="1309" y="516"/>
                    <a:pt x="1310" y="516"/>
                  </a:cubicBezTo>
                  <a:cubicBezTo>
                    <a:pt x="1311" y="516"/>
                    <a:pt x="1311" y="516"/>
                    <a:pt x="1312" y="517"/>
                  </a:cubicBezTo>
                  <a:cubicBezTo>
                    <a:pt x="1313" y="517"/>
                    <a:pt x="1313" y="517"/>
                    <a:pt x="1313" y="517"/>
                  </a:cubicBezTo>
                  <a:cubicBezTo>
                    <a:pt x="1314" y="517"/>
                    <a:pt x="1315" y="517"/>
                    <a:pt x="1316" y="517"/>
                  </a:cubicBezTo>
                  <a:cubicBezTo>
                    <a:pt x="1316" y="517"/>
                    <a:pt x="1317" y="517"/>
                    <a:pt x="1317" y="517"/>
                  </a:cubicBezTo>
                  <a:cubicBezTo>
                    <a:pt x="1318" y="517"/>
                    <a:pt x="1319" y="517"/>
                    <a:pt x="1320" y="517"/>
                  </a:cubicBezTo>
                  <a:cubicBezTo>
                    <a:pt x="1320" y="517"/>
                    <a:pt x="1320" y="518"/>
                    <a:pt x="1321" y="518"/>
                  </a:cubicBezTo>
                  <a:cubicBezTo>
                    <a:pt x="1320" y="518"/>
                    <a:pt x="1320" y="517"/>
                    <a:pt x="1320" y="517"/>
                  </a:cubicBezTo>
                  <a:cubicBezTo>
                    <a:pt x="1324" y="518"/>
                    <a:pt x="1327" y="517"/>
                    <a:pt x="1331" y="516"/>
                  </a:cubicBezTo>
                  <a:cubicBezTo>
                    <a:pt x="1343" y="513"/>
                    <a:pt x="1356" y="510"/>
                    <a:pt x="1368" y="507"/>
                  </a:cubicBezTo>
                  <a:cubicBezTo>
                    <a:pt x="1369" y="506"/>
                    <a:pt x="1370" y="506"/>
                    <a:pt x="1371" y="506"/>
                  </a:cubicBezTo>
                  <a:cubicBezTo>
                    <a:pt x="1371" y="504"/>
                    <a:pt x="1371" y="502"/>
                    <a:pt x="1372" y="500"/>
                  </a:cubicBezTo>
                  <a:cubicBezTo>
                    <a:pt x="1373" y="489"/>
                    <a:pt x="1374" y="479"/>
                    <a:pt x="1376" y="468"/>
                  </a:cubicBezTo>
                  <a:cubicBezTo>
                    <a:pt x="1376" y="462"/>
                    <a:pt x="1378" y="455"/>
                    <a:pt x="1379" y="449"/>
                  </a:cubicBezTo>
                  <a:cubicBezTo>
                    <a:pt x="1379" y="447"/>
                    <a:pt x="1380" y="446"/>
                    <a:pt x="1381" y="443"/>
                  </a:cubicBezTo>
                  <a:cubicBezTo>
                    <a:pt x="1381" y="443"/>
                    <a:pt x="1382" y="443"/>
                    <a:pt x="1382" y="443"/>
                  </a:cubicBezTo>
                  <a:cubicBezTo>
                    <a:pt x="1383" y="443"/>
                    <a:pt x="1384" y="443"/>
                    <a:pt x="1384" y="443"/>
                  </a:cubicBezTo>
                  <a:cubicBezTo>
                    <a:pt x="1385" y="447"/>
                    <a:pt x="1395" y="437"/>
                    <a:pt x="1395" y="437"/>
                  </a:cubicBezTo>
                  <a:cubicBezTo>
                    <a:pt x="1395" y="437"/>
                    <a:pt x="1395" y="437"/>
                    <a:pt x="1395" y="437"/>
                  </a:cubicBezTo>
                  <a:cubicBezTo>
                    <a:pt x="1395" y="437"/>
                    <a:pt x="1395" y="437"/>
                    <a:pt x="1396" y="437"/>
                  </a:cubicBezTo>
                  <a:cubicBezTo>
                    <a:pt x="1396" y="437"/>
                    <a:pt x="1396" y="437"/>
                    <a:pt x="1396" y="437"/>
                  </a:cubicBezTo>
                  <a:cubicBezTo>
                    <a:pt x="1396" y="437"/>
                    <a:pt x="1396" y="437"/>
                    <a:pt x="1396" y="437"/>
                  </a:cubicBezTo>
                  <a:cubicBezTo>
                    <a:pt x="1396" y="437"/>
                    <a:pt x="1396" y="437"/>
                    <a:pt x="1396" y="437"/>
                  </a:cubicBezTo>
                  <a:cubicBezTo>
                    <a:pt x="1396" y="436"/>
                    <a:pt x="1397" y="436"/>
                    <a:pt x="1397" y="436"/>
                  </a:cubicBezTo>
                  <a:cubicBezTo>
                    <a:pt x="1397" y="436"/>
                    <a:pt x="1397" y="436"/>
                    <a:pt x="1397" y="436"/>
                  </a:cubicBezTo>
                  <a:cubicBezTo>
                    <a:pt x="1397" y="436"/>
                    <a:pt x="1398" y="436"/>
                    <a:pt x="1398" y="436"/>
                  </a:cubicBezTo>
                  <a:cubicBezTo>
                    <a:pt x="1398" y="436"/>
                    <a:pt x="1398" y="436"/>
                    <a:pt x="1398" y="436"/>
                  </a:cubicBezTo>
                  <a:cubicBezTo>
                    <a:pt x="1399" y="436"/>
                    <a:pt x="1399" y="436"/>
                    <a:pt x="1399" y="436"/>
                  </a:cubicBezTo>
                  <a:cubicBezTo>
                    <a:pt x="1399" y="436"/>
                    <a:pt x="1400" y="436"/>
                    <a:pt x="1400" y="436"/>
                  </a:cubicBezTo>
                  <a:cubicBezTo>
                    <a:pt x="1400" y="436"/>
                    <a:pt x="1400" y="436"/>
                    <a:pt x="1401" y="435"/>
                  </a:cubicBezTo>
                  <a:cubicBezTo>
                    <a:pt x="1401" y="435"/>
                    <a:pt x="1401" y="435"/>
                    <a:pt x="1401" y="435"/>
                  </a:cubicBezTo>
                  <a:cubicBezTo>
                    <a:pt x="1402" y="435"/>
                    <a:pt x="1402" y="435"/>
                    <a:pt x="1403" y="435"/>
                  </a:cubicBezTo>
                  <a:cubicBezTo>
                    <a:pt x="1403" y="435"/>
                    <a:pt x="1403" y="435"/>
                    <a:pt x="1403" y="435"/>
                  </a:cubicBezTo>
                  <a:cubicBezTo>
                    <a:pt x="1403" y="435"/>
                    <a:pt x="1404" y="435"/>
                    <a:pt x="1404" y="435"/>
                  </a:cubicBezTo>
                  <a:cubicBezTo>
                    <a:pt x="1404" y="435"/>
                    <a:pt x="1405" y="435"/>
                    <a:pt x="1405" y="435"/>
                  </a:cubicBezTo>
                  <a:cubicBezTo>
                    <a:pt x="1405" y="435"/>
                    <a:pt x="1405" y="435"/>
                    <a:pt x="1405" y="435"/>
                  </a:cubicBezTo>
                  <a:cubicBezTo>
                    <a:pt x="1406" y="436"/>
                    <a:pt x="1407" y="436"/>
                    <a:pt x="1407" y="436"/>
                  </a:cubicBezTo>
                  <a:cubicBezTo>
                    <a:pt x="1407" y="436"/>
                    <a:pt x="1408" y="436"/>
                    <a:pt x="1408" y="436"/>
                  </a:cubicBezTo>
                  <a:cubicBezTo>
                    <a:pt x="1408" y="436"/>
                    <a:pt x="1409" y="436"/>
                    <a:pt x="1409" y="436"/>
                  </a:cubicBezTo>
                  <a:cubicBezTo>
                    <a:pt x="1409" y="436"/>
                    <a:pt x="1410" y="436"/>
                    <a:pt x="1410" y="436"/>
                  </a:cubicBezTo>
                  <a:cubicBezTo>
                    <a:pt x="1410" y="436"/>
                    <a:pt x="1411" y="436"/>
                    <a:pt x="1412" y="437"/>
                  </a:cubicBezTo>
                  <a:cubicBezTo>
                    <a:pt x="1412" y="437"/>
                    <a:pt x="1412" y="437"/>
                    <a:pt x="1413" y="437"/>
                  </a:cubicBezTo>
                  <a:cubicBezTo>
                    <a:pt x="1413" y="437"/>
                    <a:pt x="1414" y="437"/>
                    <a:pt x="1414" y="437"/>
                  </a:cubicBezTo>
                  <a:cubicBezTo>
                    <a:pt x="1415" y="437"/>
                    <a:pt x="1415" y="438"/>
                    <a:pt x="1415" y="438"/>
                  </a:cubicBezTo>
                  <a:cubicBezTo>
                    <a:pt x="1416" y="438"/>
                    <a:pt x="1417" y="438"/>
                    <a:pt x="1418" y="439"/>
                  </a:cubicBezTo>
                  <a:cubicBezTo>
                    <a:pt x="1418" y="439"/>
                    <a:pt x="1418" y="439"/>
                    <a:pt x="1418" y="439"/>
                  </a:cubicBezTo>
                  <a:cubicBezTo>
                    <a:pt x="1419" y="439"/>
                    <a:pt x="1419" y="439"/>
                    <a:pt x="1420" y="440"/>
                  </a:cubicBezTo>
                  <a:cubicBezTo>
                    <a:pt x="1421" y="440"/>
                    <a:pt x="1421" y="440"/>
                    <a:pt x="1421" y="440"/>
                  </a:cubicBezTo>
                  <a:cubicBezTo>
                    <a:pt x="1422" y="440"/>
                    <a:pt x="1423" y="441"/>
                    <a:pt x="1424" y="441"/>
                  </a:cubicBezTo>
                  <a:cubicBezTo>
                    <a:pt x="1424" y="441"/>
                    <a:pt x="1424" y="441"/>
                    <a:pt x="1424" y="441"/>
                  </a:cubicBezTo>
                  <a:cubicBezTo>
                    <a:pt x="1425" y="442"/>
                    <a:pt x="1426" y="443"/>
                    <a:pt x="1427" y="443"/>
                  </a:cubicBezTo>
                  <a:cubicBezTo>
                    <a:pt x="1427" y="443"/>
                    <a:pt x="1428" y="443"/>
                    <a:pt x="1428" y="444"/>
                  </a:cubicBezTo>
                  <a:cubicBezTo>
                    <a:pt x="1429" y="444"/>
                    <a:pt x="1430" y="445"/>
                    <a:pt x="1431" y="445"/>
                  </a:cubicBezTo>
                  <a:cubicBezTo>
                    <a:pt x="1431" y="445"/>
                    <a:pt x="1431" y="445"/>
                    <a:pt x="1432" y="446"/>
                  </a:cubicBezTo>
                  <a:cubicBezTo>
                    <a:pt x="1433" y="446"/>
                    <a:pt x="1434" y="447"/>
                    <a:pt x="1435" y="448"/>
                  </a:cubicBezTo>
                  <a:cubicBezTo>
                    <a:pt x="1435" y="448"/>
                    <a:pt x="1436" y="448"/>
                    <a:pt x="1436" y="448"/>
                  </a:cubicBezTo>
                  <a:cubicBezTo>
                    <a:pt x="1437" y="449"/>
                    <a:pt x="1438" y="450"/>
                    <a:pt x="1439" y="450"/>
                  </a:cubicBezTo>
                  <a:cubicBezTo>
                    <a:pt x="1439" y="451"/>
                    <a:pt x="1440" y="451"/>
                    <a:pt x="1440" y="451"/>
                  </a:cubicBezTo>
                  <a:cubicBezTo>
                    <a:pt x="1441" y="452"/>
                    <a:pt x="1442" y="453"/>
                    <a:pt x="1444" y="454"/>
                  </a:cubicBezTo>
                  <a:cubicBezTo>
                    <a:pt x="1444" y="454"/>
                    <a:pt x="1444" y="454"/>
                    <a:pt x="1445" y="455"/>
                  </a:cubicBezTo>
                  <a:cubicBezTo>
                    <a:pt x="1446" y="456"/>
                    <a:pt x="1447" y="456"/>
                    <a:pt x="1448" y="457"/>
                  </a:cubicBezTo>
                  <a:cubicBezTo>
                    <a:pt x="1448" y="458"/>
                    <a:pt x="1449" y="458"/>
                    <a:pt x="1449" y="458"/>
                  </a:cubicBezTo>
                  <a:cubicBezTo>
                    <a:pt x="1451" y="460"/>
                    <a:pt x="1452" y="461"/>
                    <a:pt x="1453" y="462"/>
                  </a:cubicBezTo>
                  <a:cubicBezTo>
                    <a:pt x="1454" y="462"/>
                    <a:pt x="1454" y="462"/>
                    <a:pt x="1454" y="462"/>
                  </a:cubicBezTo>
                  <a:cubicBezTo>
                    <a:pt x="1455" y="463"/>
                    <a:pt x="1457" y="465"/>
                    <a:pt x="1458" y="466"/>
                  </a:cubicBezTo>
                  <a:cubicBezTo>
                    <a:pt x="1459" y="467"/>
                    <a:pt x="1459" y="467"/>
                    <a:pt x="1460" y="467"/>
                  </a:cubicBezTo>
                  <a:cubicBezTo>
                    <a:pt x="1461" y="469"/>
                    <a:pt x="1462" y="470"/>
                    <a:pt x="1464" y="471"/>
                  </a:cubicBezTo>
                  <a:cubicBezTo>
                    <a:pt x="1464" y="471"/>
                    <a:pt x="1464" y="472"/>
                    <a:pt x="1465" y="472"/>
                  </a:cubicBezTo>
                  <a:cubicBezTo>
                    <a:pt x="1466" y="474"/>
                    <a:pt x="1468" y="475"/>
                    <a:pt x="1470" y="477"/>
                  </a:cubicBezTo>
                  <a:cubicBezTo>
                    <a:pt x="1470" y="477"/>
                    <a:pt x="1470" y="478"/>
                    <a:pt x="1471" y="478"/>
                  </a:cubicBezTo>
                  <a:cubicBezTo>
                    <a:pt x="1472" y="480"/>
                    <a:pt x="1474" y="481"/>
                    <a:pt x="1475" y="483"/>
                  </a:cubicBezTo>
                  <a:cubicBezTo>
                    <a:pt x="1476" y="483"/>
                    <a:pt x="1476" y="483"/>
                    <a:pt x="1476" y="484"/>
                  </a:cubicBezTo>
                  <a:cubicBezTo>
                    <a:pt x="1482" y="490"/>
                    <a:pt x="1489" y="497"/>
                    <a:pt x="1496" y="505"/>
                  </a:cubicBezTo>
                  <a:cubicBezTo>
                    <a:pt x="1562" y="584"/>
                    <a:pt x="1603" y="570"/>
                    <a:pt x="1610" y="567"/>
                  </a:cubicBezTo>
                  <a:cubicBezTo>
                    <a:pt x="1610" y="567"/>
                    <a:pt x="1611" y="566"/>
                    <a:pt x="1611" y="566"/>
                  </a:cubicBezTo>
                  <a:cubicBezTo>
                    <a:pt x="1616" y="572"/>
                    <a:pt x="1619" y="578"/>
                    <a:pt x="1622" y="585"/>
                  </a:cubicBezTo>
                  <a:cubicBezTo>
                    <a:pt x="1626" y="593"/>
                    <a:pt x="1629" y="602"/>
                    <a:pt x="1630" y="611"/>
                  </a:cubicBezTo>
                  <a:cubicBezTo>
                    <a:pt x="1630" y="612"/>
                    <a:pt x="1630" y="613"/>
                    <a:pt x="1630" y="615"/>
                  </a:cubicBezTo>
                  <a:cubicBezTo>
                    <a:pt x="1629" y="614"/>
                    <a:pt x="1628" y="614"/>
                    <a:pt x="1627" y="614"/>
                  </a:cubicBezTo>
                  <a:cubicBezTo>
                    <a:pt x="1624" y="613"/>
                    <a:pt x="1623" y="613"/>
                    <a:pt x="1622" y="613"/>
                  </a:cubicBezTo>
                  <a:cubicBezTo>
                    <a:pt x="1614" y="611"/>
                    <a:pt x="1607" y="610"/>
                    <a:pt x="1599" y="610"/>
                  </a:cubicBezTo>
                  <a:cubicBezTo>
                    <a:pt x="1586" y="609"/>
                    <a:pt x="1573" y="609"/>
                    <a:pt x="1560" y="609"/>
                  </a:cubicBezTo>
                  <a:cubicBezTo>
                    <a:pt x="1559" y="609"/>
                    <a:pt x="1559" y="609"/>
                    <a:pt x="1558" y="609"/>
                  </a:cubicBezTo>
                  <a:cubicBezTo>
                    <a:pt x="1555" y="610"/>
                    <a:pt x="1553" y="609"/>
                    <a:pt x="1551" y="607"/>
                  </a:cubicBezTo>
                  <a:cubicBezTo>
                    <a:pt x="1532" y="592"/>
                    <a:pt x="1512" y="577"/>
                    <a:pt x="1493" y="562"/>
                  </a:cubicBezTo>
                  <a:cubicBezTo>
                    <a:pt x="1490" y="560"/>
                    <a:pt x="1488" y="558"/>
                    <a:pt x="1485" y="556"/>
                  </a:cubicBezTo>
                  <a:cubicBezTo>
                    <a:pt x="1482" y="554"/>
                    <a:pt x="1479" y="552"/>
                    <a:pt x="1476" y="551"/>
                  </a:cubicBezTo>
                  <a:cubicBezTo>
                    <a:pt x="1468" y="549"/>
                    <a:pt x="1461" y="547"/>
                    <a:pt x="1453" y="546"/>
                  </a:cubicBezTo>
                  <a:cubicBezTo>
                    <a:pt x="1441" y="545"/>
                    <a:pt x="1429" y="545"/>
                    <a:pt x="1417" y="545"/>
                  </a:cubicBezTo>
                  <a:cubicBezTo>
                    <a:pt x="1414" y="545"/>
                    <a:pt x="1412" y="545"/>
                    <a:pt x="1409" y="544"/>
                  </a:cubicBezTo>
                  <a:cubicBezTo>
                    <a:pt x="1399" y="540"/>
                    <a:pt x="1387" y="537"/>
                    <a:pt x="1376" y="535"/>
                  </a:cubicBezTo>
                  <a:cubicBezTo>
                    <a:pt x="1365" y="533"/>
                    <a:pt x="1354" y="533"/>
                    <a:pt x="1343" y="533"/>
                  </a:cubicBezTo>
                  <a:cubicBezTo>
                    <a:pt x="1331" y="534"/>
                    <a:pt x="1319" y="535"/>
                    <a:pt x="1308" y="539"/>
                  </a:cubicBezTo>
                  <a:cubicBezTo>
                    <a:pt x="1293" y="544"/>
                    <a:pt x="1277" y="549"/>
                    <a:pt x="1262" y="553"/>
                  </a:cubicBezTo>
                  <a:cubicBezTo>
                    <a:pt x="1259" y="554"/>
                    <a:pt x="1257" y="555"/>
                    <a:pt x="1256" y="557"/>
                  </a:cubicBezTo>
                  <a:cubicBezTo>
                    <a:pt x="1245" y="570"/>
                    <a:pt x="1234" y="583"/>
                    <a:pt x="1224" y="595"/>
                  </a:cubicBezTo>
                  <a:cubicBezTo>
                    <a:pt x="1222" y="597"/>
                    <a:pt x="1221" y="598"/>
                    <a:pt x="1219" y="599"/>
                  </a:cubicBezTo>
                  <a:cubicBezTo>
                    <a:pt x="1190" y="606"/>
                    <a:pt x="1168" y="622"/>
                    <a:pt x="1155" y="649"/>
                  </a:cubicBezTo>
                  <a:cubicBezTo>
                    <a:pt x="1153" y="652"/>
                    <a:pt x="1152" y="654"/>
                    <a:pt x="1151" y="657"/>
                  </a:cubicBezTo>
                  <a:cubicBezTo>
                    <a:pt x="1150" y="659"/>
                    <a:pt x="1150" y="661"/>
                    <a:pt x="1149" y="663"/>
                  </a:cubicBezTo>
                  <a:cubicBezTo>
                    <a:pt x="1149" y="664"/>
                    <a:pt x="1149" y="665"/>
                    <a:pt x="1149" y="666"/>
                  </a:cubicBezTo>
                  <a:cubicBezTo>
                    <a:pt x="1149" y="666"/>
                    <a:pt x="1149" y="665"/>
                    <a:pt x="1149" y="665"/>
                  </a:cubicBezTo>
                  <a:cubicBezTo>
                    <a:pt x="1149" y="665"/>
                    <a:pt x="1149" y="666"/>
                    <a:pt x="1149" y="666"/>
                  </a:cubicBezTo>
                  <a:cubicBezTo>
                    <a:pt x="1149" y="666"/>
                    <a:pt x="1149" y="667"/>
                    <a:pt x="1149" y="667"/>
                  </a:cubicBezTo>
                  <a:cubicBezTo>
                    <a:pt x="1149" y="668"/>
                    <a:pt x="1149" y="668"/>
                    <a:pt x="1149" y="668"/>
                  </a:cubicBezTo>
                  <a:cubicBezTo>
                    <a:pt x="1149" y="669"/>
                    <a:pt x="1150" y="669"/>
                    <a:pt x="1150" y="670"/>
                  </a:cubicBezTo>
                  <a:cubicBezTo>
                    <a:pt x="1151" y="671"/>
                    <a:pt x="1151" y="671"/>
                    <a:pt x="1151" y="672"/>
                  </a:cubicBezTo>
                  <a:cubicBezTo>
                    <a:pt x="1153" y="676"/>
                    <a:pt x="1154" y="680"/>
                    <a:pt x="1154" y="684"/>
                  </a:cubicBezTo>
                  <a:cubicBezTo>
                    <a:pt x="1154" y="691"/>
                    <a:pt x="1153" y="697"/>
                    <a:pt x="1153" y="704"/>
                  </a:cubicBezTo>
                  <a:cubicBezTo>
                    <a:pt x="1151" y="713"/>
                    <a:pt x="1150" y="721"/>
                    <a:pt x="1147" y="729"/>
                  </a:cubicBezTo>
                  <a:cubicBezTo>
                    <a:pt x="1141" y="750"/>
                    <a:pt x="1136" y="770"/>
                    <a:pt x="1132" y="791"/>
                  </a:cubicBezTo>
                  <a:cubicBezTo>
                    <a:pt x="1129" y="807"/>
                    <a:pt x="1127" y="823"/>
                    <a:pt x="1128" y="839"/>
                  </a:cubicBezTo>
                  <a:cubicBezTo>
                    <a:pt x="1128" y="847"/>
                    <a:pt x="1128" y="854"/>
                    <a:pt x="1130" y="861"/>
                  </a:cubicBezTo>
                  <a:cubicBezTo>
                    <a:pt x="1131" y="863"/>
                    <a:pt x="1131" y="865"/>
                    <a:pt x="1132" y="867"/>
                  </a:cubicBezTo>
                  <a:cubicBezTo>
                    <a:pt x="1132" y="869"/>
                    <a:pt x="1133" y="870"/>
                    <a:pt x="1135" y="871"/>
                  </a:cubicBezTo>
                  <a:cubicBezTo>
                    <a:pt x="1149" y="885"/>
                    <a:pt x="1163" y="899"/>
                    <a:pt x="1178" y="912"/>
                  </a:cubicBezTo>
                  <a:cubicBezTo>
                    <a:pt x="1191" y="924"/>
                    <a:pt x="1205" y="935"/>
                    <a:pt x="1220" y="945"/>
                  </a:cubicBezTo>
                  <a:cubicBezTo>
                    <a:pt x="1231" y="952"/>
                    <a:pt x="1243" y="959"/>
                    <a:pt x="1255" y="963"/>
                  </a:cubicBezTo>
                  <a:cubicBezTo>
                    <a:pt x="1269" y="968"/>
                    <a:pt x="1283" y="971"/>
                    <a:pt x="1297" y="969"/>
                  </a:cubicBezTo>
                  <a:cubicBezTo>
                    <a:pt x="1312" y="968"/>
                    <a:pt x="1327" y="967"/>
                    <a:pt x="1342" y="967"/>
                  </a:cubicBezTo>
                  <a:cubicBezTo>
                    <a:pt x="1353" y="966"/>
                    <a:pt x="1364" y="967"/>
                    <a:pt x="1374" y="969"/>
                  </a:cubicBezTo>
                  <a:cubicBezTo>
                    <a:pt x="1378" y="970"/>
                    <a:pt x="1381" y="971"/>
                    <a:pt x="1385" y="972"/>
                  </a:cubicBezTo>
                  <a:cubicBezTo>
                    <a:pt x="1388" y="974"/>
                    <a:pt x="1392" y="977"/>
                    <a:pt x="1394" y="980"/>
                  </a:cubicBezTo>
                  <a:cubicBezTo>
                    <a:pt x="1395" y="981"/>
                    <a:pt x="1395" y="982"/>
                    <a:pt x="1396" y="983"/>
                  </a:cubicBezTo>
                  <a:cubicBezTo>
                    <a:pt x="1397" y="983"/>
                    <a:pt x="1397" y="984"/>
                    <a:pt x="1398" y="984"/>
                  </a:cubicBezTo>
                  <a:cubicBezTo>
                    <a:pt x="1397" y="984"/>
                    <a:pt x="1397" y="983"/>
                    <a:pt x="1396" y="983"/>
                  </a:cubicBezTo>
                  <a:cubicBezTo>
                    <a:pt x="1397" y="983"/>
                    <a:pt x="1397" y="984"/>
                    <a:pt x="1398" y="984"/>
                  </a:cubicBezTo>
                  <a:cubicBezTo>
                    <a:pt x="1398" y="984"/>
                    <a:pt x="1398" y="985"/>
                    <a:pt x="1399" y="985"/>
                  </a:cubicBezTo>
                  <a:cubicBezTo>
                    <a:pt x="1399" y="985"/>
                    <a:pt x="1400" y="985"/>
                    <a:pt x="1400" y="985"/>
                  </a:cubicBezTo>
                  <a:cubicBezTo>
                    <a:pt x="1400" y="986"/>
                    <a:pt x="1401" y="986"/>
                    <a:pt x="1401" y="986"/>
                  </a:cubicBezTo>
                  <a:cubicBezTo>
                    <a:pt x="1401" y="986"/>
                    <a:pt x="1402" y="986"/>
                    <a:pt x="1403" y="986"/>
                  </a:cubicBezTo>
                  <a:cubicBezTo>
                    <a:pt x="1403" y="986"/>
                    <a:pt x="1403" y="986"/>
                    <a:pt x="1403" y="986"/>
                  </a:cubicBezTo>
                  <a:cubicBezTo>
                    <a:pt x="1403" y="986"/>
                    <a:pt x="1403" y="986"/>
                    <a:pt x="1404" y="986"/>
                  </a:cubicBezTo>
                  <a:cubicBezTo>
                    <a:pt x="1403" y="986"/>
                    <a:pt x="1403" y="986"/>
                    <a:pt x="1403" y="986"/>
                  </a:cubicBezTo>
                  <a:cubicBezTo>
                    <a:pt x="1404" y="986"/>
                    <a:pt x="1405" y="986"/>
                    <a:pt x="1406" y="986"/>
                  </a:cubicBezTo>
                  <a:cubicBezTo>
                    <a:pt x="1408" y="986"/>
                    <a:pt x="1410" y="985"/>
                    <a:pt x="1412" y="984"/>
                  </a:cubicBezTo>
                  <a:cubicBezTo>
                    <a:pt x="1414" y="983"/>
                    <a:pt x="1416" y="982"/>
                    <a:pt x="1418" y="981"/>
                  </a:cubicBezTo>
                  <a:cubicBezTo>
                    <a:pt x="1420" y="980"/>
                    <a:pt x="1422" y="980"/>
                    <a:pt x="1423" y="979"/>
                  </a:cubicBezTo>
                  <a:cubicBezTo>
                    <a:pt x="1424" y="979"/>
                    <a:pt x="1424" y="978"/>
                    <a:pt x="1425" y="978"/>
                  </a:cubicBezTo>
                  <a:cubicBezTo>
                    <a:pt x="1425" y="978"/>
                    <a:pt x="1425" y="978"/>
                    <a:pt x="1425" y="978"/>
                  </a:cubicBezTo>
                  <a:cubicBezTo>
                    <a:pt x="1428" y="978"/>
                    <a:pt x="1431" y="979"/>
                    <a:pt x="1432" y="983"/>
                  </a:cubicBezTo>
                  <a:cubicBezTo>
                    <a:pt x="1433" y="986"/>
                    <a:pt x="1434" y="988"/>
                    <a:pt x="1434" y="991"/>
                  </a:cubicBezTo>
                  <a:cubicBezTo>
                    <a:pt x="1437" y="1001"/>
                    <a:pt x="1438" y="1012"/>
                    <a:pt x="1436" y="1023"/>
                  </a:cubicBezTo>
                  <a:cubicBezTo>
                    <a:pt x="1436" y="1031"/>
                    <a:pt x="1433" y="1038"/>
                    <a:pt x="1431" y="1045"/>
                  </a:cubicBezTo>
                  <a:cubicBezTo>
                    <a:pt x="1428" y="1052"/>
                    <a:pt x="1425" y="1059"/>
                    <a:pt x="1423" y="1066"/>
                  </a:cubicBezTo>
                  <a:cubicBezTo>
                    <a:pt x="1421" y="1071"/>
                    <a:pt x="1419" y="1077"/>
                    <a:pt x="1417" y="1083"/>
                  </a:cubicBezTo>
                  <a:cubicBezTo>
                    <a:pt x="1413" y="1097"/>
                    <a:pt x="1413" y="1112"/>
                    <a:pt x="1417" y="1126"/>
                  </a:cubicBezTo>
                  <a:cubicBezTo>
                    <a:pt x="1419" y="1134"/>
                    <a:pt x="1422" y="1141"/>
                    <a:pt x="1425" y="1149"/>
                  </a:cubicBezTo>
                  <a:cubicBezTo>
                    <a:pt x="1427" y="1157"/>
                    <a:pt x="1430" y="1164"/>
                    <a:pt x="1432" y="1172"/>
                  </a:cubicBezTo>
                  <a:cubicBezTo>
                    <a:pt x="1435" y="1185"/>
                    <a:pt x="1433" y="1198"/>
                    <a:pt x="1428" y="1211"/>
                  </a:cubicBezTo>
                  <a:cubicBezTo>
                    <a:pt x="1425" y="1220"/>
                    <a:pt x="1420" y="1227"/>
                    <a:pt x="1414" y="1234"/>
                  </a:cubicBezTo>
                  <a:cubicBezTo>
                    <a:pt x="1409" y="1240"/>
                    <a:pt x="1405" y="1245"/>
                    <a:pt x="1400" y="1250"/>
                  </a:cubicBezTo>
                  <a:cubicBezTo>
                    <a:pt x="1398" y="1251"/>
                    <a:pt x="1396" y="1254"/>
                    <a:pt x="1395" y="1255"/>
                  </a:cubicBezTo>
                  <a:cubicBezTo>
                    <a:pt x="1388" y="1263"/>
                    <a:pt x="1381" y="1272"/>
                    <a:pt x="1376" y="1282"/>
                  </a:cubicBezTo>
                  <a:cubicBezTo>
                    <a:pt x="1373" y="1289"/>
                    <a:pt x="1369" y="1297"/>
                    <a:pt x="1366" y="1305"/>
                  </a:cubicBezTo>
                  <a:cubicBezTo>
                    <a:pt x="1362" y="1317"/>
                    <a:pt x="1361" y="1329"/>
                    <a:pt x="1363" y="1342"/>
                  </a:cubicBezTo>
                  <a:cubicBezTo>
                    <a:pt x="1365" y="1351"/>
                    <a:pt x="1368" y="1360"/>
                    <a:pt x="1369" y="1370"/>
                  </a:cubicBezTo>
                  <a:cubicBezTo>
                    <a:pt x="1370" y="1376"/>
                    <a:pt x="1371" y="1382"/>
                    <a:pt x="1372" y="1387"/>
                  </a:cubicBezTo>
                  <a:cubicBezTo>
                    <a:pt x="1373" y="1390"/>
                    <a:pt x="1373" y="1394"/>
                    <a:pt x="1372" y="1397"/>
                  </a:cubicBezTo>
                  <a:cubicBezTo>
                    <a:pt x="1370" y="1402"/>
                    <a:pt x="1369" y="1406"/>
                    <a:pt x="1367" y="1411"/>
                  </a:cubicBezTo>
                  <a:cubicBezTo>
                    <a:pt x="1362" y="1425"/>
                    <a:pt x="1355" y="1437"/>
                    <a:pt x="1349" y="1450"/>
                  </a:cubicBezTo>
                  <a:cubicBezTo>
                    <a:pt x="1342" y="1464"/>
                    <a:pt x="1336" y="1478"/>
                    <a:pt x="1330" y="1492"/>
                  </a:cubicBezTo>
                  <a:cubicBezTo>
                    <a:pt x="1327" y="1499"/>
                    <a:pt x="1324" y="1506"/>
                    <a:pt x="1322" y="1513"/>
                  </a:cubicBezTo>
                  <a:cubicBezTo>
                    <a:pt x="1321" y="1516"/>
                    <a:pt x="1321" y="1519"/>
                    <a:pt x="1320" y="1523"/>
                  </a:cubicBezTo>
                  <a:cubicBezTo>
                    <a:pt x="1320" y="1524"/>
                    <a:pt x="1320" y="1525"/>
                    <a:pt x="1321" y="1527"/>
                  </a:cubicBezTo>
                  <a:cubicBezTo>
                    <a:pt x="1322" y="1530"/>
                    <a:pt x="1324" y="1533"/>
                    <a:pt x="1327" y="1535"/>
                  </a:cubicBezTo>
                  <a:cubicBezTo>
                    <a:pt x="1192" y="1628"/>
                    <a:pt x="1031" y="1679"/>
                    <a:pt x="863" y="1679"/>
                  </a:cubicBezTo>
                  <a:close/>
                  <a:moveTo>
                    <a:pt x="282" y="572"/>
                  </a:moveTo>
                  <a:cubicBezTo>
                    <a:pt x="282" y="571"/>
                    <a:pt x="282" y="571"/>
                    <a:pt x="282" y="570"/>
                  </a:cubicBezTo>
                  <a:cubicBezTo>
                    <a:pt x="282" y="571"/>
                    <a:pt x="282" y="571"/>
                    <a:pt x="282" y="572"/>
                  </a:cubicBezTo>
                  <a:close/>
                  <a:moveTo>
                    <a:pt x="282" y="570"/>
                  </a:moveTo>
                  <a:cubicBezTo>
                    <a:pt x="282" y="569"/>
                    <a:pt x="283" y="569"/>
                    <a:pt x="283" y="568"/>
                  </a:cubicBezTo>
                  <a:cubicBezTo>
                    <a:pt x="283" y="569"/>
                    <a:pt x="282" y="569"/>
                    <a:pt x="282" y="570"/>
                  </a:cubicBezTo>
                  <a:close/>
                  <a:moveTo>
                    <a:pt x="283" y="568"/>
                  </a:moveTo>
                  <a:cubicBezTo>
                    <a:pt x="284" y="567"/>
                    <a:pt x="284" y="567"/>
                    <a:pt x="284" y="566"/>
                  </a:cubicBezTo>
                  <a:cubicBezTo>
                    <a:pt x="284" y="567"/>
                    <a:pt x="284" y="567"/>
                    <a:pt x="283" y="568"/>
                  </a:cubicBezTo>
                  <a:close/>
                  <a:moveTo>
                    <a:pt x="300" y="507"/>
                  </a:moveTo>
                  <a:cubicBezTo>
                    <a:pt x="300" y="507"/>
                    <a:pt x="300" y="507"/>
                    <a:pt x="300" y="507"/>
                  </a:cubicBezTo>
                  <a:cubicBezTo>
                    <a:pt x="300" y="507"/>
                    <a:pt x="300" y="507"/>
                    <a:pt x="300" y="507"/>
                  </a:cubicBezTo>
                  <a:close/>
                  <a:moveTo>
                    <a:pt x="299" y="507"/>
                  </a:moveTo>
                  <a:cubicBezTo>
                    <a:pt x="299" y="507"/>
                    <a:pt x="299" y="507"/>
                    <a:pt x="299" y="507"/>
                  </a:cubicBezTo>
                  <a:cubicBezTo>
                    <a:pt x="299" y="507"/>
                    <a:pt x="299" y="507"/>
                    <a:pt x="299" y="507"/>
                  </a:cubicBezTo>
                  <a:close/>
                  <a:moveTo>
                    <a:pt x="298" y="507"/>
                  </a:moveTo>
                  <a:cubicBezTo>
                    <a:pt x="298" y="507"/>
                    <a:pt x="297" y="507"/>
                    <a:pt x="297" y="508"/>
                  </a:cubicBezTo>
                  <a:cubicBezTo>
                    <a:pt x="297" y="507"/>
                    <a:pt x="298" y="507"/>
                    <a:pt x="298" y="507"/>
                  </a:cubicBezTo>
                  <a:close/>
                  <a:moveTo>
                    <a:pt x="242" y="485"/>
                  </a:moveTo>
                  <a:cubicBezTo>
                    <a:pt x="242" y="486"/>
                    <a:pt x="242" y="486"/>
                    <a:pt x="242" y="487"/>
                  </a:cubicBezTo>
                  <a:cubicBezTo>
                    <a:pt x="242" y="486"/>
                    <a:pt x="242" y="486"/>
                    <a:pt x="242" y="485"/>
                  </a:cubicBezTo>
                  <a:close/>
                  <a:moveTo>
                    <a:pt x="243" y="490"/>
                  </a:moveTo>
                  <a:cubicBezTo>
                    <a:pt x="243" y="490"/>
                    <a:pt x="243" y="491"/>
                    <a:pt x="243" y="491"/>
                  </a:cubicBezTo>
                  <a:cubicBezTo>
                    <a:pt x="243" y="491"/>
                    <a:pt x="243" y="490"/>
                    <a:pt x="243" y="490"/>
                  </a:cubicBezTo>
                  <a:close/>
                  <a:moveTo>
                    <a:pt x="659" y="294"/>
                  </a:moveTo>
                  <a:cubicBezTo>
                    <a:pt x="659" y="294"/>
                    <a:pt x="660" y="294"/>
                    <a:pt x="660" y="294"/>
                  </a:cubicBezTo>
                  <a:cubicBezTo>
                    <a:pt x="660" y="294"/>
                    <a:pt x="659" y="294"/>
                    <a:pt x="659" y="294"/>
                  </a:cubicBezTo>
                  <a:close/>
                  <a:moveTo>
                    <a:pt x="793" y="280"/>
                  </a:moveTo>
                  <a:cubicBezTo>
                    <a:pt x="793" y="280"/>
                    <a:pt x="794" y="280"/>
                    <a:pt x="794" y="280"/>
                  </a:cubicBezTo>
                  <a:cubicBezTo>
                    <a:pt x="794" y="280"/>
                    <a:pt x="793" y="280"/>
                    <a:pt x="793" y="280"/>
                  </a:cubicBezTo>
                  <a:close/>
                  <a:moveTo>
                    <a:pt x="797" y="279"/>
                  </a:moveTo>
                  <a:cubicBezTo>
                    <a:pt x="798" y="279"/>
                    <a:pt x="798" y="279"/>
                    <a:pt x="798" y="279"/>
                  </a:cubicBezTo>
                  <a:cubicBezTo>
                    <a:pt x="798" y="279"/>
                    <a:pt x="798" y="279"/>
                    <a:pt x="797" y="279"/>
                  </a:cubicBezTo>
                  <a:close/>
                  <a:moveTo>
                    <a:pt x="801" y="277"/>
                  </a:moveTo>
                  <a:cubicBezTo>
                    <a:pt x="802" y="277"/>
                    <a:pt x="802" y="277"/>
                    <a:pt x="802" y="276"/>
                  </a:cubicBezTo>
                  <a:cubicBezTo>
                    <a:pt x="802" y="277"/>
                    <a:pt x="802" y="277"/>
                    <a:pt x="801" y="277"/>
                  </a:cubicBezTo>
                  <a:close/>
                  <a:moveTo>
                    <a:pt x="636" y="167"/>
                  </a:moveTo>
                  <a:cubicBezTo>
                    <a:pt x="636" y="166"/>
                    <a:pt x="636" y="165"/>
                    <a:pt x="637" y="165"/>
                  </a:cubicBezTo>
                  <a:cubicBezTo>
                    <a:pt x="636" y="165"/>
                    <a:pt x="636" y="166"/>
                    <a:pt x="636" y="167"/>
                  </a:cubicBezTo>
                  <a:close/>
                  <a:moveTo>
                    <a:pt x="637" y="161"/>
                  </a:moveTo>
                  <a:cubicBezTo>
                    <a:pt x="637" y="160"/>
                    <a:pt x="637" y="160"/>
                    <a:pt x="637" y="159"/>
                  </a:cubicBezTo>
                  <a:cubicBezTo>
                    <a:pt x="637" y="160"/>
                    <a:pt x="637" y="160"/>
                    <a:pt x="637" y="161"/>
                  </a:cubicBezTo>
                  <a:close/>
                  <a:moveTo>
                    <a:pt x="867" y="83"/>
                  </a:moveTo>
                  <a:cubicBezTo>
                    <a:pt x="867" y="82"/>
                    <a:pt x="867" y="82"/>
                    <a:pt x="867" y="82"/>
                  </a:cubicBezTo>
                  <a:cubicBezTo>
                    <a:pt x="867" y="82"/>
                    <a:pt x="867" y="82"/>
                    <a:pt x="867" y="83"/>
                  </a:cubicBezTo>
                  <a:close/>
                  <a:moveTo>
                    <a:pt x="867" y="81"/>
                  </a:moveTo>
                  <a:cubicBezTo>
                    <a:pt x="867" y="81"/>
                    <a:pt x="866" y="81"/>
                    <a:pt x="866" y="81"/>
                  </a:cubicBezTo>
                  <a:cubicBezTo>
                    <a:pt x="866" y="81"/>
                    <a:pt x="867" y="81"/>
                    <a:pt x="867" y="81"/>
                  </a:cubicBezTo>
                  <a:close/>
                  <a:moveTo>
                    <a:pt x="1313" y="517"/>
                  </a:moveTo>
                  <a:cubicBezTo>
                    <a:pt x="1313" y="517"/>
                    <a:pt x="1313" y="517"/>
                    <a:pt x="1312" y="517"/>
                  </a:cubicBezTo>
                  <a:cubicBezTo>
                    <a:pt x="1313" y="517"/>
                    <a:pt x="1313" y="517"/>
                    <a:pt x="1313" y="517"/>
                  </a:cubicBezTo>
                  <a:close/>
                  <a:moveTo>
                    <a:pt x="1310" y="516"/>
                  </a:moveTo>
                  <a:cubicBezTo>
                    <a:pt x="1309" y="516"/>
                    <a:pt x="1309" y="516"/>
                    <a:pt x="1309" y="516"/>
                  </a:cubicBezTo>
                  <a:cubicBezTo>
                    <a:pt x="1309" y="516"/>
                    <a:pt x="1309" y="516"/>
                    <a:pt x="1310" y="516"/>
                  </a:cubicBezTo>
                  <a:close/>
                  <a:moveTo>
                    <a:pt x="1316" y="517"/>
                  </a:moveTo>
                  <a:cubicBezTo>
                    <a:pt x="1316" y="517"/>
                    <a:pt x="1317" y="517"/>
                    <a:pt x="1317" y="517"/>
                  </a:cubicBezTo>
                  <a:cubicBezTo>
                    <a:pt x="1317" y="517"/>
                    <a:pt x="1316" y="517"/>
                    <a:pt x="1316" y="517"/>
                  </a:cubicBezTo>
                  <a:close/>
                  <a:moveTo>
                    <a:pt x="1149" y="668"/>
                  </a:moveTo>
                  <a:cubicBezTo>
                    <a:pt x="1149" y="668"/>
                    <a:pt x="1149" y="668"/>
                    <a:pt x="1149" y="667"/>
                  </a:cubicBezTo>
                  <a:cubicBezTo>
                    <a:pt x="1149" y="668"/>
                    <a:pt x="1149" y="668"/>
                    <a:pt x="1149" y="668"/>
                  </a:cubicBezTo>
                  <a:close/>
                  <a:moveTo>
                    <a:pt x="1399" y="985"/>
                  </a:moveTo>
                  <a:cubicBezTo>
                    <a:pt x="1399" y="985"/>
                    <a:pt x="1400" y="985"/>
                    <a:pt x="1400" y="985"/>
                  </a:cubicBezTo>
                  <a:cubicBezTo>
                    <a:pt x="1400" y="985"/>
                    <a:pt x="1399" y="985"/>
                    <a:pt x="1399" y="985"/>
                  </a:cubicBezTo>
                  <a:close/>
                  <a:moveTo>
                    <a:pt x="1401" y="986"/>
                  </a:moveTo>
                  <a:cubicBezTo>
                    <a:pt x="1401" y="986"/>
                    <a:pt x="1402" y="986"/>
                    <a:pt x="1403" y="986"/>
                  </a:cubicBezTo>
                  <a:cubicBezTo>
                    <a:pt x="1402" y="986"/>
                    <a:pt x="1401" y="986"/>
                    <a:pt x="1401" y="986"/>
                  </a:cubicBezTo>
                  <a:close/>
                  <a:moveTo>
                    <a:pt x="1425" y="978"/>
                  </a:moveTo>
                  <a:cubicBezTo>
                    <a:pt x="1425" y="978"/>
                    <a:pt x="1425" y="978"/>
                    <a:pt x="1425" y="978"/>
                  </a:cubicBezTo>
                  <a:cubicBezTo>
                    <a:pt x="1425" y="978"/>
                    <a:pt x="1425" y="978"/>
                    <a:pt x="1425" y="978"/>
                  </a:cubicBezTo>
                  <a:close/>
                  <a:moveTo>
                    <a:pt x="986" y="168"/>
                  </a:moveTo>
                  <a:cubicBezTo>
                    <a:pt x="987" y="167"/>
                    <a:pt x="988" y="167"/>
                    <a:pt x="988" y="167"/>
                  </a:cubicBezTo>
                  <a:cubicBezTo>
                    <a:pt x="1003" y="161"/>
                    <a:pt x="1018" y="156"/>
                    <a:pt x="1033" y="150"/>
                  </a:cubicBezTo>
                  <a:cubicBezTo>
                    <a:pt x="1034" y="150"/>
                    <a:pt x="1034" y="150"/>
                    <a:pt x="1036" y="149"/>
                  </a:cubicBezTo>
                  <a:cubicBezTo>
                    <a:pt x="1041" y="152"/>
                    <a:pt x="1046" y="155"/>
                    <a:pt x="1051" y="159"/>
                  </a:cubicBezTo>
                  <a:cubicBezTo>
                    <a:pt x="1057" y="165"/>
                    <a:pt x="1057" y="171"/>
                    <a:pt x="1051" y="178"/>
                  </a:cubicBezTo>
                  <a:cubicBezTo>
                    <a:pt x="1049" y="178"/>
                    <a:pt x="1048" y="179"/>
                    <a:pt x="1047" y="180"/>
                  </a:cubicBezTo>
                  <a:cubicBezTo>
                    <a:pt x="1045" y="181"/>
                    <a:pt x="1044" y="183"/>
                    <a:pt x="1044" y="185"/>
                  </a:cubicBezTo>
                  <a:cubicBezTo>
                    <a:pt x="1042" y="190"/>
                    <a:pt x="1041" y="195"/>
                    <a:pt x="1039" y="199"/>
                  </a:cubicBezTo>
                  <a:cubicBezTo>
                    <a:pt x="1039" y="200"/>
                    <a:pt x="1039" y="201"/>
                    <a:pt x="1039" y="202"/>
                  </a:cubicBezTo>
                  <a:cubicBezTo>
                    <a:pt x="1037" y="202"/>
                    <a:pt x="1036" y="202"/>
                    <a:pt x="1035" y="202"/>
                  </a:cubicBezTo>
                  <a:cubicBezTo>
                    <a:pt x="1024" y="201"/>
                    <a:pt x="1013" y="199"/>
                    <a:pt x="1002" y="196"/>
                  </a:cubicBezTo>
                  <a:cubicBezTo>
                    <a:pt x="996" y="194"/>
                    <a:pt x="990" y="190"/>
                    <a:pt x="985" y="186"/>
                  </a:cubicBezTo>
                  <a:cubicBezTo>
                    <a:pt x="984" y="184"/>
                    <a:pt x="982" y="183"/>
                    <a:pt x="981" y="181"/>
                  </a:cubicBezTo>
                  <a:cubicBezTo>
                    <a:pt x="979" y="176"/>
                    <a:pt x="981" y="170"/>
                    <a:pt x="986" y="168"/>
                  </a:cubicBezTo>
                  <a:close/>
                  <a:moveTo>
                    <a:pt x="533" y="585"/>
                  </a:moveTo>
                  <a:cubicBezTo>
                    <a:pt x="533" y="586"/>
                    <a:pt x="533" y="586"/>
                    <a:pt x="532" y="587"/>
                  </a:cubicBezTo>
                  <a:cubicBezTo>
                    <a:pt x="531" y="588"/>
                    <a:pt x="531" y="589"/>
                    <a:pt x="529" y="588"/>
                  </a:cubicBezTo>
                  <a:cubicBezTo>
                    <a:pt x="528" y="588"/>
                    <a:pt x="527" y="587"/>
                    <a:pt x="526" y="586"/>
                  </a:cubicBezTo>
                  <a:cubicBezTo>
                    <a:pt x="516" y="581"/>
                    <a:pt x="506" y="579"/>
                    <a:pt x="496" y="579"/>
                  </a:cubicBezTo>
                  <a:cubicBezTo>
                    <a:pt x="491" y="579"/>
                    <a:pt x="486" y="580"/>
                    <a:pt x="481" y="580"/>
                  </a:cubicBezTo>
                  <a:cubicBezTo>
                    <a:pt x="476" y="580"/>
                    <a:pt x="471" y="580"/>
                    <a:pt x="466" y="579"/>
                  </a:cubicBezTo>
                  <a:cubicBezTo>
                    <a:pt x="464" y="579"/>
                    <a:pt x="463" y="578"/>
                    <a:pt x="461" y="578"/>
                  </a:cubicBezTo>
                  <a:cubicBezTo>
                    <a:pt x="460" y="577"/>
                    <a:pt x="460" y="576"/>
                    <a:pt x="461" y="575"/>
                  </a:cubicBezTo>
                  <a:cubicBezTo>
                    <a:pt x="462" y="575"/>
                    <a:pt x="463" y="573"/>
                    <a:pt x="464" y="573"/>
                  </a:cubicBezTo>
                  <a:cubicBezTo>
                    <a:pt x="466" y="572"/>
                    <a:pt x="469" y="570"/>
                    <a:pt x="471" y="569"/>
                  </a:cubicBezTo>
                  <a:cubicBezTo>
                    <a:pt x="482" y="564"/>
                    <a:pt x="492" y="559"/>
                    <a:pt x="503" y="555"/>
                  </a:cubicBezTo>
                  <a:cubicBezTo>
                    <a:pt x="504" y="554"/>
                    <a:pt x="506" y="554"/>
                    <a:pt x="506" y="554"/>
                  </a:cubicBezTo>
                  <a:cubicBezTo>
                    <a:pt x="507" y="554"/>
                    <a:pt x="509" y="554"/>
                    <a:pt x="511" y="555"/>
                  </a:cubicBezTo>
                  <a:cubicBezTo>
                    <a:pt x="514" y="557"/>
                    <a:pt x="519" y="560"/>
                    <a:pt x="523" y="563"/>
                  </a:cubicBezTo>
                  <a:cubicBezTo>
                    <a:pt x="525" y="564"/>
                    <a:pt x="528" y="566"/>
                    <a:pt x="530" y="566"/>
                  </a:cubicBezTo>
                  <a:cubicBezTo>
                    <a:pt x="533" y="567"/>
                    <a:pt x="534" y="569"/>
                    <a:pt x="535" y="571"/>
                  </a:cubicBezTo>
                  <a:cubicBezTo>
                    <a:pt x="536" y="573"/>
                    <a:pt x="535" y="580"/>
                    <a:pt x="533" y="585"/>
                  </a:cubicBezTo>
                  <a:close/>
                  <a:moveTo>
                    <a:pt x="488" y="529"/>
                  </a:moveTo>
                  <a:cubicBezTo>
                    <a:pt x="491" y="528"/>
                    <a:pt x="492" y="525"/>
                    <a:pt x="490" y="523"/>
                  </a:cubicBezTo>
                  <a:cubicBezTo>
                    <a:pt x="489" y="522"/>
                    <a:pt x="489" y="520"/>
                    <a:pt x="488" y="520"/>
                  </a:cubicBezTo>
                  <a:cubicBezTo>
                    <a:pt x="486" y="519"/>
                    <a:pt x="484" y="518"/>
                    <a:pt x="483" y="518"/>
                  </a:cubicBezTo>
                  <a:cubicBezTo>
                    <a:pt x="480" y="517"/>
                    <a:pt x="477" y="517"/>
                    <a:pt x="474" y="516"/>
                  </a:cubicBezTo>
                  <a:cubicBezTo>
                    <a:pt x="467" y="515"/>
                    <a:pt x="461" y="515"/>
                    <a:pt x="454" y="515"/>
                  </a:cubicBezTo>
                  <a:cubicBezTo>
                    <a:pt x="445" y="514"/>
                    <a:pt x="437" y="511"/>
                    <a:pt x="429" y="505"/>
                  </a:cubicBezTo>
                  <a:cubicBezTo>
                    <a:pt x="428" y="504"/>
                    <a:pt x="426" y="503"/>
                    <a:pt x="424" y="501"/>
                  </a:cubicBezTo>
                  <a:cubicBezTo>
                    <a:pt x="423" y="500"/>
                    <a:pt x="421" y="499"/>
                    <a:pt x="420" y="498"/>
                  </a:cubicBezTo>
                  <a:cubicBezTo>
                    <a:pt x="419" y="498"/>
                    <a:pt x="418" y="497"/>
                    <a:pt x="416" y="497"/>
                  </a:cubicBezTo>
                  <a:cubicBezTo>
                    <a:pt x="418" y="497"/>
                    <a:pt x="419" y="498"/>
                    <a:pt x="420" y="498"/>
                  </a:cubicBezTo>
                  <a:cubicBezTo>
                    <a:pt x="419" y="498"/>
                    <a:pt x="418" y="497"/>
                    <a:pt x="416" y="497"/>
                  </a:cubicBezTo>
                  <a:cubicBezTo>
                    <a:pt x="416" y="497"/>
                    <a:pt x="416" y="496"/>
                    <a:pt x="415" y="496"/>
                  </a:cubicBezTo>
                  <a:cubicBezTo>
                    <a:pt x="415" y="496"/>
                    <a:pt x="414" y="496"/>
                    <a:pt x="413" y="495"/>
                  </a:cubicBezTo>
                  <a:cubicBezTo>
                    <a:pt x="413" y="495"/>
                    <a:pt x="412" y="495"/>
                    <a:pt x="412" y="495"/>
                  </a:cubicBezTo>
                  <a:cubicBezTo>
                    <a:pt x="411" y="495"/>
                    <a:pt x="411" y="495"/>
                    <a:pt x="410" y="495"/>
                  </a:cubicBezTo>
                  <a:cubicBezTo>
                    <a:pt x="409" y="495"/>
                    <a:pt x="409" y="495"/>
                    <a:pt x="408" y="495"/>
                  </a:cubicBezTo>
                  <a:cubicBezTo>
                    <a:pt x="408" y="495"/>
                    <a:pt x="408" y="494"/>
                    <a:pt x="407" y="494"/>
                  </a:cubicBezTo>
                  <a:cubicBezTo>
                    <a:pt x="408" y="494"/>
                    <a:pt x="408" y="495"/>
                    <a:pt x="408" y="495"/>
                  </a:cubicBezTo>
                  <a:cubicBezTo>
                    <a:pt x="407" y="494"/>
                    <a:pt x="407" y="494"/>
                    <a:pt x="406" y="495"/>
                  </a:cubicBezTo>
                  <a:cubicBezTo>
                    <a:pt x="403" y="495"/>
                    <a:pt x="399" y="495"/>
                    <a:pt x="396" y="496"/>
                  </a:cubicBezTo>
                  <a:cubicBezTo>
                    <a:pt x="393" y="497"/>
                    <a:pt x="389" y="498"/>
                    <a:pt x="386" y="500"/>
                  </a:cubicBezTo>
                  <a:cubicBezTo>
                    <a:pt x="382" y="503"/>
                    <a:pt x="377" y="513"/>
                    <a:pt x="377" y="515"/>
                  </a:cubicBezTo>
                  <a:cubicBezTo>
                    <a:pt x="377" y="516"/>
                    <a:pt x="378" y="518"/>
                    <a:pt x="379" y="518"/>
                  </a:cubicBezTo>
                  <a:cubicBezTo>
                    <a:pt x="382" y="519"/>
                    <a:pt x="384" y="520"/>
                    <a:pt x="387" y="521"/>
                  </a:cubicBezTo>
                  <a:cubicBezTo>
                    <a:pt x="391" y="522"/>
                    <a:pt x="395" y="522"/>
                    <a:pt x="399" y="523"/>
                  </a:cubicBezTo>
                  <a:cubicBezTo>
                    <a:pt x="418" y="526"/>
                    <a:pt x="437" y="530"/>
                    <a:pt x="457" y="532"/>
                  </a:cubicBezTo>
                  <a:cubicBezTo>
                    <a:pt x="465" y="531"/>
                    <a:pt x="473" y="532"/>
                    <a:pt x="480" y="531"/>
                  </a:cubicBezTo>
                  <a:cubicBezTo>
                    <a:pt x="483" y="531"/>
                    <a:pt x="486" y="530"/>
                    <a:pt x="488" y="529"/>
                  </a:cubicBezTo>
                  <a:close/>
                  <a:moveTo>
                    <a:pt x="415" y="496"/>
                  </a:moveTo>
                  <a:cubicBezTo>
                    <a:pt x="415" y="496"/>
                    <a:pt x="414" y="496"/>
                    <a:pt x="413" y="495"/>
                  </a:cubicBezTo>
                  <a:cubicBezTo>
                    <a:pt x="414" y="496"/>
                    <a:pt x="415" y="496"/>
                    <a:pt x="415" y="496"/>
                  </a:cubicBezTo>
                  <a:close/>
                  <a:moveTo>
                    <a:pt x="412" y="495"/>
                  </a:moveTo>
                  <a:cubicBezTo>
                    <a:pt x="411" y="495"/>
                    <a:pt x="411" y="495"/>
                    <a:pt x="410" y="495"/>
                  </a:cubicBezTo>
                  <a:cubicBezTo>
                    <a:pt x="411" y="495"/>
                    <a:pt x="411" y="495"/>
                    <a:pt x="412" y="495"/>
                  </a:cubicBezTo>
                  <a:close/>
                  <a:moveTo>
                    <a:pt x="1201" y="298"/>
                  </a:moveTo>
                  <a:cubicBezTo>
                    <a:pt x="1201" y="298"/>
                    <a:pt x="1201" y="298"/>
                    <a:pt x="1201" y="298"/>
                  </a:cubicBezTo>
                  <a:cubicBezTo>
                    <a:pt x="1201" y="297"/>
                    <a:pt x="1201" y="297"/>
                    <a:pt x="1202" y="297"/>
                  </a:cubicBezTo>
                  <a:cubicBezTo>
                    <a:pt x="1201" y="297"/>
                    <a:pt x="1201" y="297"/>
                    <a:pt x="1201" y="298"/>
                  </a:cubicBezTo>
                  <a:cubicBezTo>
                    <a:pt x="1201" y="297"/>
                    <a:pt x="1201" y="297"/>
                    <a:pt x="1202" y="297"/>
                  </a:cubicBezTo>
                  <a:cubicBezTo>
                    <a:pt x="1203" y="295"/>
                    <a:pt x="1205" y="294"/>
                    <a:pt x="1207" y="293"/>
                  </a:cubicBezTo>
                  <a:cubicBezTo>
                    <a:pt x="1208" y="292"/>
                    <a:pt x="1210" y="290"/>
                    <a:pt x="1212" y="289"/>
                  </a:cubicBezTo>
                  <a:cubicBezTo>
                    <a:pt x="1214" y="287"/>
                    <a:pt x="1216" y="286"/>
                    <a:pt x="1218" y="284"/>
                  </a:cubicBezTo>
                  <a:cubicBezTo>
                    <a:pt x="1220" y="283"/>
                    <a:pt x="1222" y="281"/>
                    <a:pt x="1223" y="280"/>
                  </a:cubicBezTo>
                  <a:cubicBezTo>
                    <a:pt x="1223" y="279"/>
                    <a:pt x="1223" y="278"/>
                    <a:pt x="1223" y="277"/>
                  </a:cubicBezTo>
                  <a:cubicBezTo>
                    <a:pt x="1222" y="272"/>
                    <a:pt x="1221" y="267"/>
                    <a:pt x="1219" y="263"/>
                  </a:cubicBezTo>
                  <a:cubicBezTo>
                    <a:pt x="1217" y="261"/>
                    <a:pt x="1218" y="258"/>
                    <a:pt x="1219" y="256"/>
                  </a:cubicBezTo>
                  <a:cubicBezTo>
                    <a:pt x="1223" y="252"/>
                    <a:pt x="1228" y="251"/>
                    <a:pt x="1233" y="252"/>
                  </a:cubicBezTo>
                  <a:cubicBezTo>
                    <a:pt x="1235" y="252"/>
                    <a:pt x="1236" y="253"/>
                    <a:pt x="1237" y="254"/>
                  </a:cubicBezTo>
                  <a:cubicBezTo>
                    <a:pt x="1239" y="255"/>
                    <a:pt x="1242" y="258"/>
                    <a:pt x="1243" y="260"/>
                  </a:cubicBezTo>
                  <a:cubicBezTo>
                    <a:pt x="1245" y="262"/>
                    <a:pt x="1247" y="264"/>
                    <a:pt x="1249" y="266"/>
                  </a:cubicBezTo>
                  <a:cubicBezTo>
                    <a:pt x="1251" y="269"/>
                    <a:pt x="1253" y="271"/>
                    <a:pt x="1256" y="272"/>
                  </a:cubicBezTo>
                  <a:cubicBezTo>
                    <a:pt x="1265" y="275"/>
                    <a:pt x="1271" y="281"/>
                    <a:pt x="1277" y="286"/>
                  </a:cubicBezTo>
                  <a:cubicBezTo>
                    <a:pt x="1290" y="300"/>
                    <a:pt x="1298" y="316"/>
                    <a:pt x="1303" y="333"/>
                  </a:cubicBezTo>
                  <a:cubicBezTo>
                    <a:pt x="1304" y="336"/>
                    <a:pt x="1304" y="338"/>
                    <a:pt x="1305" y="341"/>
                  </a:cubicBezTo>
                  <a:cubicBezTo>
                    <a:pt x="1299" y="346"/>
                    <a:pt x="1292" y="352"/>
                    <a:pt x="1285" y="355"/>
                  </a:cubicBezTo>
                  <a:cubicBezTo>
                    <a:pt x="1280" y="358"/>
                    <a:pt x="1275" y="360"/>
                    <a:pt x="1270" y="360"/>
                  </a:cubicBezTo>
                  <a:cubicBezTo>
                    <a:pt x="1262" y="361"/>
                    <a:pt x="1256" y="359"/>
                    <a:pt x="1250" y="353"/>
                  </a:cubicBezTo>
                  <a:cubicBezTo>
                    <a:pt x="1247" y="349"/>
                    <a:pt x="1245" y="345"/>
                    <a:pt x="1244" y="340"/>
                  </a:cubicBezTo>
                  <a:cubicBezTo>
                    <a:pt x="1243" y="330"/>
                    <a:pt x="1242" y="322"/>
                    <a:pt x="1239" y="313"/>
                  </a:cubicBezTo>
                  <a:cubicBezTo>
                    <a:pt x="1239" y="309"/>
                    <a:pt x="1235" y="309"/>
                    <a:pt x="1235" y="309"/>
                  </a:cubicBezTo>
                  <a:cubicBezTo>
                    <a:pt x="1235" y="309"/>
                    <a:pt x="1232" y="309"/>
                    <a:pt x="1230" y="311"/>
                  </a:cubicBezTo>
                  <a:cubicBezTo>
                    <a:pt x="1227" y="312"/>
                    <a:pt x="1224" y="313"/>
                    <a:pt x="1222" y="315"/>
                  </a:cubicBezTo>
                  <a:cubicBezTo>
                    <a:pt x="1219" y="316"/>
                    <a:pt x="1219" y="316"/>
                    <a:pt x="1216" y="317"/>
                  </a:cubicBezTo>
                  <a:cubicBezTo>
                    <a:pt x="1211" y="319"/>
                    <a:pt x="1200" y="302"/>
                    <a:pt x="1201" y="298"/>
                  </a:cubicBezTo>
                  <a:cubicBezTo>
                    <a:pt x="1201" y="298"/>
                    <a:pt x="1201" y="298"/>
                    <a:pt x="1201" y="298"/>
                  </a:cubicBezTo>
                  <a:cubicBezTo>
                    <a:pt x="1201" y="298"/>
                    <a:pt x="1201" y="298"/>
                    <a:pt x="1201" y="2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_text"/>
          <p:cNvSpPr txBox="1">
            <a:spLocks/>
          </p:cNvSpPr>
          <p:nvPr/>
        </p:nvSpPr>
        <p:spPr bwMode="gray">
          <a:xfrm>
            <a:off x="0" y="974741"/>
            <a:ext cx="6878887" cy="2665925"/>
          </a:xfrm>
          <a:prstGeom prst="rect">
            <a:avLst/>
          </a:prstGeom>
          <a:solidFill>
            <a:schemeClr val="bg1">
              <a:lumMod val="95000"/>
            </a:schemeClr>
          </a:solidFill>
        </p:spPr>
        <p:txBody>
          <a:bodyPr vert="horz" lIns="288000" tIns="180000" rIns="540000" bIns="0" rtlCol="0">
            <a:noAutofit/>
          </a:bodyPr>
          <a:lstStyle>
            <a:defPPr>
              <a:defRPr lang="de-DE"/>
            </a:defPPr>
            <a:lvl1pPr defTabSz="1219078">
              <a:lnSpc>
                <a:spcPct val="110000"/>
              </a:lnSpc>
              <a:spcAft>
                <a:spcPts val="1000"/>
              </a:spcAft>
              <a:defRPr>
                <a:solidFill>
                  <a:srgbClr val="646464"/>
                </a:solidFill>
              </a:defRPr>
            </a:lvl1pPr>
          </a:lstStyle>
          <a:p>
            <a:pPr>
              <a:lnSpc>
                <a:spcPct val="100000"/>
              </a:lnSpc>
              <a:spcAft>
                <a:spcPts val="0"/>
              </a:spcAft>
            </a:pPr>
            <a:r>
              <a:rPr lang="en-US" sz="1600" noProof="1">
                <a:solidFill>
                  <a:schemeClr val="accent1"/>
                </a:solidFill>
              </a:rPr>
              <a:t>Strategic Benefit Resources</a:t>
            </a:r>
          </a:p>
          <a:p>
            <a:pPr>
              <a:lnSpc>
                <a:spcPct val="100000"/>
              </a:lnSpc>
              <a:spcAft>
                <a:spcPts val="0"/>
              </a:spcAft>
            </a:pPr>
            <a:r>
              <a:rPr lang="en-US" sz="1400" noProof="1"/>
              <a:t>2839 Paces Ferry Road SE</a:t>
            </a:r>
          </a:p>
          <a:p>
            <a:pPr>
              <a:lnSpc>
                <a:spcPct val="100000"/>
              </a:lnSpc>
              <a:spcAft>
                <a:spcPts val="0"/>
              </a:spcAft>
            </a:pPr>
            <a:r>
              <a:rPr lang="en-US" sz="1400" noProof="1"/>
              <a:t>Suite 830</a:t>
            </a:r>
          </a:p>
          <a:p>
            <a:pPr>
              <a:lnSpc>
                <a:spcPct val="100000"/>
              </a:lnSpc>
              <a:spcAft>
                <a:spcPts val="0"/>
              </a:spcAft>
            </a:pPr>
            <a:r>
              <a:rPr lang="en-US" sz="1400" noProof="1"/>
              <a:t>Atlanta, GA  30339</a:t>
            </a:r>
          </a:p>
          <a:p>
            <a:pPr>
              <a:lnSpc>
                <a:spcPct val="100000"/>
              </a:lnSpc>
              <a:spcAft>
                <a:spcPts val="0"/>
              </a:spcAft>
            </a:pPr>
            <a:endParaRPr lang="en-US" sz="1400" noProof="1"/>
          </a:p>
          <a:p>
            <a:pPr>
              <a:lnSpc>
                <a:spcPct val="100000"/>
              </a:lnSpc>
              <a:spcAft>
                <a:spcPts val="0"/>
              </a:spcAft>
            </a:pPr>
            <a:r>
              <a:rPr lang="en-US" sz="1400" noProof="1"/>
              <a:t>http://www.strategicbenefitresources.com</a:t>
            </a:r>
          </a:p>
          <a:p>
            <a:pPr>
              <a:lnSpc>
                <a:spcPct val="100000"/>
              </a:lnSpc>
              <a:spcAft>
                <a:spcPts val="0"/>
              </a:spcAft>
            </a:pPr>
            <a:endParaRPr lang="en-US" sz="1400" noProof="1"/>
          </a:p>
          <a:p>
            <a:pPr>
              <a:lnSpc>
                <a:spcPct val="100000"/>
              </a:lnSpc>
              <a:spcAft>
                <a:spcPts val="0"/>
              </a:spcAft>
            </a:pPr>
            <a:r>
              <a:rPr lang="en-US" sz="1400" noProof="1"/>
              <a:t>info@strategicbenefitresources.com</a:t>
            </a:r>
          </a:p>
          <a:p>
            <a:pPr>
              <a:lnSpc>
                <a:spcPct val="100000"/>
              </a:lnSpc>
              <a:spcAft>
                <a:spcPts val="0"/>
              </a:spcAft>
            </a:pPr>
            <a:endParaRPr lang="en-US" sz="1400" noProof="1"/>
          </a:p>
          <a:p>
            <a:pPr>
              <a:lnSpc>
                <a:spcPct val="100000"/>
              </a:lnSpc>
              <a:spcAft>
                <a:spcPts val="0"/>
              </a:spcAft>
            </a:pPr>
            <a:r>
              <a:rPr lang="en-US" sz="1400" noProof="1"/>
              <a:t>(470) 344-1001</a:t>
            </a:r>
          </a:p>
        </p:txBody>
      </p:sp>
      <p:sp>
        <p:nvSpPr>
          <p:cNvPr id="23" name="Freeform 9">
            <a:hlinkClick r:id="rId5"/>
          </p:cNvPr>
          <p:cNvSpPr>
            <a:spLocks noEditPoints="1"/>
          </p:cNvSpPr>
          <p:nvPr/>
        </p:nvSpPr>
        <p:spPr bwMode="auto">
          <a:xfrm>
            <a:off x="7094838" y="2382930"/>
            <a:ext cx="428736" cy="392055"/>
          </a:xfrm>
          <a:custGeom>
            <a:avLst/>
            <a:gdLst>
              <a:gd name="T0" fmla="*/ 162 w 323"/>
              <a:gd name="T1" fmla="*/ 0 h 323"/>
              <a:gd name="T2" fmla="*/ 0 w 323"/>
              <a:gd name="T3" fmla="*/ 162 h 323"/>
              <a:gd name="T4" fmla="*/ 162 w 323"/>
              <a:gd name="T5" fmla="*/ 323 h 323"/>
              <a:gd name="T6" fmla="*/ 323 w 323"/>
              <a:gd name="T7" fmla="*/ 162 h 323"/>
              <a:gd name="T8" fmla="*/ 162 w 323"/>
              <a:gd name="T9" fmla="*/ 0 h 323"/>
              <a:gd name="T10" fmla="*/ 116 w 323"/>
              <a:gd name="T11" fmla="*/ 237 h 323"/>
              <a:gd name="T12" fmla="*/ 84 w 323"/>
              <a:gd name="T13" fmla="*/ 237 h 323"/>
              <a:gd name="T14" fmla="*/ 84 w 323"/>
              <a:gd name="T15" fmla="*/ 135 h 323"/>
              <a:gd name="T16" fmla="*/ 116 w 323"/>
              <a:gd name="T17" fmla="*/ 135 h 323"/>
              <a:gd name="T18" fmla="*/ 116 w 323"/>
              <a:gd name="T19" fmla="*/ 237 h 323"/>
              <a:gd name="T20" fmla="*/ 99 w 323"/>
              <a:gd name="T21" fmla="*/ 122 h 323"/>
              <a:gd name="T22" fmla="*/ 99 w 323"/>
              <a:gd name="T23" fmla="*/ 122 h 323"/>
              <a:gd name="T24" fmla="*/ 80 w 323"/>
              <a:gd name="T25" fmla="*/ 104 h 323"/>
              <a:gd name="T26" fmla="*/ 99 w 323"/>
              <a:gd name="T27" fmla="*/ 86 h 323"/>
              <a:gd name="T28" fmla="*/ 119 w 323"/>
              <a:gd name="T29" fmla="*/ 104 h 323"/>
              <a:gd name="T30" fmla="*/ 99 w 323"/>
              <a:gd name="T31" fmla="*/ 122 h 323"/>
              <a:gd name="T32" fmla="*/ 244 w 323"/>
              <a:gd name="T33" fmla="*/ 237 h 323"/>
              <a:gd name="T34" fmla="*/ 208 w 323"/>
              <a:gd name="T35" fmla="*/ 237 h 323"/>
              <a:gd name="T36" fmla="*/ 208 w 323"/>
              <a:gd name="T37" fmla="*/ 184 h 323"/>
              <a:gd name="T38" fmla="*/ 189 w 323"/>
              <a:gd name="T39" fmla="*/ 161 h 323"/>
              <a:gd name="T40" fmla="*/ 172 w 323"/>
              <a:gd name="T41" fmla="*/ 173 h 323"/>
              <a:gd name="T42" fmla="*/ 171 w 323"/>
              <a:gd name="T43" fmla="*/ 182 h 323"/>
              <a:gd name="T44" fmla="*/ 171 w 323"/>
              <a:gd name="T45" fmla="*/ 237 h 323"/>
              <a:gd name="T46" fmla="*/ 135 w 323"/>
              <a:gd name="T47" fmla="*/ 237 h 323"/>
              <a:gd name="T48" fmla="*/ 135 w 323"/>
              <a:gd name="T49" fmla="*/ 135 h 323"/>
              <a:gd name="T50" fmla="*/ 171 w 323"/>
              <a:gd name="T51" fmla="*/ 135 h 323"/>
              <a:gd name="T52" fmla="*/ 171 w 323"/>
              <a:gd name="T53" fmla="*/ 151 h 323"/>
              <a:gd name="T54" fmla="*/ 203 w 323"/>
              <a:gd name="T55" fmla="*/ 134 h 323"/>
              <a:gd name="T56" fmla="*/ 244 w 323"/>
              <a:gd name="T57" fmla="*/ 180 h 323"/>
              <a:gd name="T58" fmla="*/ 244 w 323"/>
              <a:gd name="T59" fmla="*/ 2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 h="323">
                <a:moveTo>
                  <a:pt x="162" y="0"/>
                </a:moveTo>
                <a:cubicBezTo>
                  <a:pt x="73" y="0"/>
                  <a:pt x="0" y="73"/>
                  <a:pt x="0" y="162"/>
                </a:cubicBezTo>
                <a:cubicBezTo>
                  <a:pt x="0" y="251"/>
                  <a:pt x="73" y="323"/>
                  <a:pt x="162" y="323"/>
                </a:cubicBezTo>
                <a:cubicBezTo>
                  <a:pt x="251" y="323"/>
                  <a:pt x="323" y="251"/>
                  <a:pt x="323" y="162"/>
                </a:cubicBezTo>
                <a:cubicBezTo>
                  <a:pt x="323" y="73"/>
                  <a:pt x="251" y="0"/>
                  <a:pt x="162" y="0"/>
                </a:cubicBezTo>
                <a:close/>
                <a:moveTo>
                  <a:pt x="116" y="237"/>
                </a:moveTo>
                <a:cubicBezTo>
                  <a:pt x="84" y="237"/>
                  <a:pt x="84" y="237"/>
                  <a:pt x="84" y="237"/>
                </a:cubicBezTo>
                <a:cubicBezTo>
                  <a:pt x="84" y="135"/>
                  <a:pt x="84" y="135"/>
                  <a:pt x="84" y="135"/>
                </a:cubicBezTo>
                <a:cubicBezTo>
                  <a:pt x="116" y="135"/>
                  <a:pt x="116" y="135"/>
                  <a:pt x="116" y="135"/>
                </a:cubicBezTo>
                <a:lnTo>
                  <a:pt x="116" y="237"/>
                </a:lnTo>
                <a:close/>
                <a:moveTo>
                  <a:pt x="99" y="122"/>
                </a:moveTo>
                <a:cubicBezTo>
                  <a:pt x="99" y="122"/>
                  <a:pt x="99" y="122"/>
                  <a:pt x="99" y="122"/>
                </a:cubicBezTo>
                <a:cubicBezTo>
                  <a:pt x="87" y="122"/>
                  <a:pt x="80" y="114"/>
                  <a:pt x="80" y="104"/>
                </a:cubicBezTo>
                <a:cubicBezTo>
                  <a:pt x="80" y="94"/>
                  <a:pt x="87" y="86"/>
                  <a:pt x="99" y="86"/>
                </a:cubicBezTo>
                <a:cubicBezTo>
                  <a:pt x="111" y="86"/>
                  <a:pt x="118" y="94"/>
                  <a:pt x="119" y="104"/>
                </a:cubicBezTo>
                <a:cubicBezTo>
                  <a:pt x="119" y="114"/>
                  <a:pt x="111" y="122"/>
                  <a:pt x="99" y="122"/>
                </a:cubicBezTo>
                <a:close/>
                <a:moveTo>
                  <a:pt x="244" y="237"/>
                </a:moveTo>
                <a:cubicBezTo>
                  <a:pt x="208" y="237"/>
                  <a:pt x="208" y="237"/>
                  <a:pt x="208" y="237"/>
                </a:cubicBezTo>
                <a:cubicBezTo>
                  <a:pt x="208" y="184"/>
                  <a:pt x="208" y="184"/>
                  <a:pt x="208" y="184"/>
                </a:cubicBezTo>
                <a:cubicBezTo>
                  <a:pt x="208" y="170"/>
                  <a:pt x="202" y="161"/>
                  <a:pt x="189" y="161"/>
                </a:cubicBezTo>
                <a:cubicBezTo>
                  <a:pt x="180" y="161"/>
                  <a:pt x="175" y="167"/>
                  <a:pt x="172" y="173"/>
                </a:cubicBezTo>
                <a:cubicBezTo>
                  <a:pt x="171" y="176"/>
                  <a:pt x="171" y="179"/>
                  <a:pt x="171" y="182"/>
                </a:cubicBezTo>
                <a:cubicBezTo>
                  <a:pt x="171" y="237"/>
                  <a:pt x="171" y="237"/>
                  <a:pt x="171" y="237"/>
                </a:cubicBezTo>
                <a:cubicBezTo>
                  <a:pt x="135" y="237"/>
                  <a:pt x="135" y="237"/>
                  <a:pt x="135" y="237"/>
                </a:cubicBezTo>
                <a:cubicBezTo>
                  <a:pt x="135" y="237"/>
                  <a:pt x="136" y="143"/>
                  <a:pt x="135" y="135"/>
                </a:cubicBezTo>
                <a:cubicBezTo>
                  <a:pt x="171" y="135"/>
                  <a:pt x="171" y="135"/>
                  <a:pt x="171" y="135"/>
                </a:cubicBezTo>
                <a:cubicBezTo>
                  <a:pt x="171" y="151"/>
                  <a:pt x="171" y="151"/>
                  <a:pt x="171" y="151"/>
                </a:cubicBezTo>
                <a:cubicBezTo>
                  <a:pt x="173" y="144"/>
                  <a:pt x="185" y="134"/>
                  <a:pt x="203" y="134"/>
                </a:cubicBezTo>
                <a:cubicBezTo>
                  <a:pt x="226" y="134"/>
                  <a:pt x="244" y="148"/>
                  <a:pt x="244" y="180"/>
                </a:cubicBezTo>
                <a:lnTo>
                  <a:pt x="244" y="237"/>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8">
            <a:hlinkClick r:id="rId6"/>
          </p:cNvPr>
          <p:cNvSpPr>
            <a:spLocks noEditPoints="1"/>
          </p:cNvSpPr>
          <p:nvPr/>
        </p:nvSpPr>
        <p:spPr bwMode="auto">
          <a:xfrm>
            <a:off x="7090652" y="2859284"/>
            <a:ext cx="432922" cy="411970"/>
          </a:xfrm>
          <a:custGeom>
            <a:avLst/>
            <a:gdLst>
              <a:gd name="T0" fmla="*/ 162 w 323"/>
              <a:gd name="T1" fmla="*/ 0 h 323"/>
              <a:gd name="T2" fmla="*/ 0 w 323"/>
              <a:gd name="T3" fmla="*/ 162 h 323"/>
              <a:gd name="T4" fmla="*/ 162 w 323"/>
              <a:gd name="T5" fmla="*/ 323 h 323"/>
              <a:gd name="T6" fmla="*/ 323 w 323"/>
              <a:gd name="T7" fmla="*/ 162 h 323"/>
              <a:gd name="T8" fmla="*/ 162 w 323"/>
              <a:gd name="T9" fmla="*/ 0 h 323"/>
              <a:gd name="T10" fmla="*/ 232 w 323"/>
              <a:gd name="T11" fmla="*/ 132 h 323"/>
              <a:gd name="T12" fmla="*/ 232 w 323"/>
              <a:gd name="T13" fmla="*/ 137 h 323"/>
              <a:gd name="T14" fmla="*/ 129 w 323"/>
              <a:gd name="T15" fmla="*/ 241 h 323"/>
              <a:gd name="T16" fmla="*/ 73 w 323"/>
              <a:gd name="T17" fmla="*/ 224 h 323"/>
              <a:gd name="T18" fmla="*/ 82 w 323"/>
              <a:gd name="T19" fmla="*/ 225 h 323"/>
              <a:gd name="T20" fmla="*/ 127 w 323"/>
              <a:gd name="T21" fmla="*/ 209 h 323"/>
              <a:gd name="T22" fmla="*/ 93 w 323"/>
              <a:gd name="T23" fmla="*/ 184 h 323"/>
              <a:gd name="T24" fmla="*/ 100 w 323"/>
              <a:gd name="T25" fmla="*/ 185 h 323"/>
              <a:gd name="T26" fmla="*/ 110 w 323"/>
              <a:gd name="T27" fmla="*/ 183 h 323"/>
              <a:gd name="T28" fmla="*/ 80 w 323"/>
              <a:gd name="T29" fmla="*/ 148 h 323"/>
              <a:gd name="T30" fmla="*/ 80 w 323"/>
              <a:gd name="T31" fmla="*/ 147 h 323"/>
              <a:gd name="T32" fmla="*/ 97 w 323"/>
              <a:gd name="T33" fmla="*/ 152 h 323"/>
              <a:gd name="T34" fmla="*/ 81 w 323"/>
              <a:gd name="T35" fmla="*/ 122 h 323"/>
              <a:gd name="T36" fmla="*/ 86 w 323"/>
              <a:gd name="T37" fmla="*/ 103 h 323"/>
              <a:gd name="T38" fmla="*/ 161 w 323"/>
              <a:gd name="T39" fmla="*/ 141 h 323"/>
              <a:gd name="T40" fmla="*/ 160 w 323"/>
              <a:gd name="T41" fmla="*/ 133 h 323"/>
              <a:gd name="T42" fmla="*/ 196 w 323"/>
              <a:gd name="T43" fmla="*/ 97 h 323"/>
              <a:gd name="T44" fmla="*/ 222 w 323"/>
              <a:gd name="T45" fmla="*/ 108 h 323"/>
              <a:gd name="T46" fmla="*/ 246 w 323"/>
              <a:gd name="T47" fmla="*/ 99 h 323"/>
              <a:gd name="T48" fmla="*/ 230 w 323"/>
              <a:gd name="T49" fmla="*/ 119 h 323"/>
              <a:gd name="T50" fmla="*/ 250 w 323"/>
              <a:gd name="T51" fmla="*/ 114 h 323"/>
              <a:gd name="T52" fmla="*/ 232 w 323"/>
              <a:gd name="T53" fmla="*/ 13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162" y="0"/>
                </a:moveTo>
                <a:cubicBezTo>
                  <a:pt x="73" y="0"/>
                  <a:pt x="0" y="73"/>
                  <a:pt x="0" y="162"/>
                </a:cubicBezTo>
                <a:cubicBezTo>
                  <a:pt x="0" y="251"/>
                  <a:pt x="73" y="323"/>
                  <a:pt x="162" y="323"/>
                </a:cubicBezTo>
                <a:cubicBezTo>
                  <a:pt x="251" y="323"/>
                  <a:pt x="323" y="251"/>
                  <a:pt x="323" y="162"/>
                </a:cubicBezTo>
                <a:cubicBezTo>
                  <a:pt x="323" y="73"/>
                  <a:pt x="251" y="0"/>
                  <a:pt x="162" y="0"/>
                </a:cubicBezTo>
                <a:close/>
                <a:moveTo>
                  <a:pt x="232" y="132"/>
                </a:moveTo>
                <a:cubicBezTo>
                  <a:pt x="232" y="134"/>
                  <a:pt x="232" y="136"/>
                  <a:pt x="232" y="137"/>
                </a:cubicBezTo>
                <a:cubicBezTo>
                  <a:pt x="232" y="185"/>
                  <a:pt x="196" y="241"/>
                  <a:pt x="129" y="241"/>
                </a:cubicBezTo>
                <a:cubicBezTo>
                  <a:pt x="108" y="241"/>
                  <a:pt x="89" y="235"/>
                  <a:pt x="73" y="224"/>
                </a:cubicBezTo>
                <a:cubicBezTo>
                  <a:pt x="76" y="225"/>
                  <a:pt x="79" y="225"/>
                  <a:pt x="82" y="225"/>
                </a:cubicBezTo>
                <a:cubicBezTo>
                  <a:pt x="99" y="225"/>
                  <a:pt x="115" y="219"/>
                  <a:pt x="127" y="209"/>
                </a:cubicBezTo>
                <a:cubicBezTo>
                  <a:pt x="111" y="209"/>
                  <a:pt x="98" y="198"/>
                  <a:pt x="93" y="184"/>
                </a:cubicBezTo>
                <a:cubicBezTo>
                  <a:pt x="95" y="184"/>
                  <a:pt x="98" y="185"/>
                  <a:pt x="100" y="185"/>
                </a:cubicBezTo>
                <a:cubicBezTo>
                  <a:pt x="103" y="185"/>
                  <a:pt x="106" y="184"/>
                  <a:pt x="110" y="183"/>
                </a:cubicBezTo>
                <a:cubicBezTo>
                  <a:pt x="93" y="180"/>
                  <a:pt x="80" y="165"/>
                  <a:pt x="80" y="148"/>
                </a:cubicBezTo>
                <a:cubicBezTo>
                  <a:pt x="80" y="148"/>
                  <a:pt x="80" y="147"/>
                  <a:pt x="80" y="147"/>
                </a:cubicBezTo>
                <a:cubicBezTo>
                  <a:pt x="85" y="150"/>
                  <a:pt x="91" y="152"/>
                  <a:pt x="97" y="152"/>
                </a:cubicBezTo>
                <a:cubicBezTo>
                  <a:pt x="87" y="145"/>
                  <a:pt x="81" y="134"/>
                  <a:pt x="81" y="122"/>
                </a:cubicBezTo>
                <a:cubicBezTo>
                  <a:pt x="81" y="115"/>
                  <a:pt x="82" y="109"/>
                  <a:pt x="86" y="103"/>
                </a:cubicBezTo>
                <a:cubicBezTo>
                  <a:pt x="104" y="125"/>
                  <a:pt x="130" y="140"/>
                  <a:pt x="161" y="141"/>
                </a:cubicBezTo>
                <a:cubicBezTo>
                  <a:pt x="160" y="139"/>
                  <a:pt x="160" y="136"/>
                  <a:pt x="160" y="133"/>
                </a:cubicBezTo>
                <a:cubicBezTo>
                  <a:pt x="160" y="113"/>
                  <a:pt x="176" y="97"/>
                  <a:pt x="196" y="97"/>
                </a:cubicBezTo>
                <a:cubicBezTo>
                  <a:pt x="206" y="97"/>
                  <a:pt x="216" y="101"/>
                  <a:pt x="222" y="108"/>
                </a:cubicBezTo>
                <a:cubicBezTo>
                  <a:pt x="231" y="106"/>
                  <a:pt x="238" y="103"/>
                  <a:pt x="246" y="99"/>
                </a:cubicBezTo>
                <a:cubicBezTo>
                  <a:pt x="243" y="108"/>
                  <a:pt x="237" y="115"/>
                  <a:pt x="230" y="119"/>
                </a:cubicBezTo>
                <a:cubicBezTo>
                  <a:pt x="237" y="118"/>
                  <a:pt x="244" y="117"/>
                  <a:pt x="250" y="114"/>
                </a:cubicBezTo>
                <a:cubicBezTo>
                  <a:pt x="246" y="121"/>
                  <a:pt x="239" y="127"/>
                  <a:pt x="232" y="132"/>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 name="Gruppieren 60"/>
          <p:cNvGrpSpPr/>
          <p:nvPr/>
        </p:nvGrpSpPr>
        <p:grpSpPr>
          <a:xfrm>
            <a:off x="7085615" y="1411568"/>
            <a:ext cx="437959" cy="428258"/>
            <a:chOff x="5229367" y="1539762"/>
            <a:chExt cx="583200" cy="583200"/>
          </a:xfrm>
          <a:solidFill>
            <a:schemeClr val="bg2">
              <a:lumMod val="75000"/>
            </a:schemeClr>
          </a:solidFill>
        </p:grpSpPr>
        <p:sp>
          <p:nvSpPr>
            <p:cNvPr id="15" name="Ellipse 317">
              <a:hlinkClick r:id="rId7"/>
            </p:cNvPr>
            <p:cNvSpPr/>
            <p:nvPr/>
          </p:nvSpPr>
          <p:spPr bwMode="auto">
            <a:xfrm>
              <a:off x="5229367" y="1539762"/>
              <a:ext cx="583200" cy="583200"/>
            </a:xfrm>
            <a:prstGeom prst="ellipse">
              <a:avLst/>
            </a:prstGeom>
            <a:grp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17"/>
            <p:cNvSpPr>
              <a:spLocks noEditPoints="1"/>
            </p:cNvSpPr>
            <p:nvPr/>
          </p:nvSpPr>
          <p:spPr bwMode="auto">
            <a:xfrm>
              <a:off x="5367607" y="1722603"/>
              <a:ext cx="306719" cy="217519"/>
            </a:xfrm>
            <a:custGeom>
              <a:avLst/>
              <a:gdLst>
                <a:gd name="T0" fmla="*/ 12 w 725"/>
                <a:gd name="T1" fmla="*/ 438 h 452"/>
                <a:gd name="T2" fmla="*/ 14 w 725"/>
                <a:gd name="T3" fmla="*/ 440 h 452"/>
                <a:gd name="T4" fmla="*/ 711 w 725"/>
                <a:gd name="T5" fmla="*/ 440 h 452"/>
                <a:gd name="T6" fmla="*/ 713 w 725"/>
                <a:gd name="T7" fmla="*/ 438 h 452"/>
                <a:gd name="T8" fmla="*/ 713 w 725"/>
                <a:gd name="T9" fmla="*/ 14 h 452"/>
                <a:gd name="T10" fmla="*/ 711 w 725"/>
                <a:gd name="T11" fmla="*/ 12 h 452"/>
                <a:gd name="T12" fmla="*/ 14 w 725"/>
                <a:gd name="T13" fmla="*/ 12 h 452"/>
                <a:gd name="T14" fmla="*/ 12 w 725"/>
                <a:gd name="T15" fmla="*/ 14 h 452"/>
                <a:gd name="T16" fmla="*/ 12 w 725"/>
                <a:gd name="T17" fmla="*/ 438 h 452"/>
                <a:gd name="T18" fmla="*/ 6 w 725"/>
                <a:gd name="T19" fmla="*/ 438 h 452"/>
                <a:gd name="T20" fmla="*/ 0 w 725"/>
                <a:gd name="T21" fmla="*/ 438 h 452"/>
                <a:gd name="T22" fmla="*/ 0 w 725"/>
                <a:gd name="T23" fmla="*/ 14 h 452"/>
                <a:gd name="T24" fmla="*/ 14 w 725"/>
                <a:gd name="T25" fmla="*/ 0 h 452"/>
                <a:gd name="T26" fmla="*/ 711 w 725"/>
                <a:gd name="T27" fmla="*/ 0 h 452"/>
                <a:gd name="T28" fmla="*/ 725 w 725"/>
                <a:gd name="T29" fmla="*/ 14 h 452"/>
                <a:gd name="T30" fmla="*/ 725 w 725"/>
                <a:gd name="T31" fmla="*/ 438 h 452"/>
                <a:gd name="T32" fmla="*/ 711 w 725"/>
                <a:gd name="T33" fmla="*/ 452 h 452"/>
                <a:gd name="T34" fmla="*/ 14 w 725"/>
                <a:gd name="T35" fmla="*/ 452 h 452"/>
                <a:gd name="T36" fmla="*/ 0 w 725"/>
                <a:gd name="T37" fmla="*/ 438 h 452"/>
                <a:gd name="T38" fmla="*/ 6 w 725"/>
                <a:gd name="T39" fmla="*/ 438 h 452"/>
                <a:gd name="T40" fmla="*/ 12 w 725"/>
                <a:gd name="T41" fmla="*/ 438 h 452"/>
                <a:gd name="T42" fmla="*/ 104 w 725"/>
                <a:gd name="T43" fmla="*/ 101 h 452"/>
                <a:gd name="T44" fmla="*/ 370 w 725"/>
                <a:gd name="T45" fmla="*/ 326 h 452"/>
                <a:gd name="T46" fmla="*/ 632 w 725"/>
                <a:gd name="T47" fmla="*/ 100 h 452"/>
                <a:gd name="T48" fmla="*/ 632 w 725"/>
                <a:gd name="T49" fmla="*/ 100 h 452"/>
                <a:gd name="T50" fmla="*/ 625 w 725"/>
                <a:gd name="T51" fmla="*/ 93 h 452"/>
                <a:gd name="T52" fmla="*/ 370 w 725"/>
                <a:gd name="T53" fmla="*/ 313 h 452"/>
                <a:gd name="T54" fmla="*/ 110 w 725"/>
                <a:gd name="T55" fmla="*/ 93 h 452"/>
                <a:gd name="T56" fmla="*/ 104 w 725"/>
                <a:gd name="T57" fmla="*/ 101 h 452"/>
                <a:gd name="T58" fmla="*/ 370 w 725"/>
                <a:gd name="T59" fmla="*/ 326 h 452"/>
                <a:gd name="T60" fmla="*/ 104 w 725"/>
                <a:gd name="T61" fmla="*/ 1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5" h="452">
                  <a:moveTo>
                    <a:pt x="12" y="438"/>
                  </a:moveTo>
                  <a:cubicBezTo>
                    <a:pt x="12" y="439"/>
                    <a:pt x="13" y="440"/>
                    <a:pt x="14" y="440"/>
                  </a:cubicBezTo>
                  <a:cubicBezTo>
                    <a:pt x="711" y="440"/>
                    <a:pt x="711" y="440"/>
                    <a:pt x="711" y="440"/>
                  </a:cubicBezTo>
                  <a:cubicBezTo>
                    <a:pt x="712" y="440"/>
                    <a:pt x="713" y="439"/>
                    <a:pt x="713" y="438"/>
                  </a:cubicBezTo>
                  <a:cubicBezTo>
                    <a:pt x="713" y="14"/>
                    <a:pt x="713" y="14"/>
                    <a:pt x="713" y="14"/>
                  </a:cubicBezTo>
                  <a:cubicBezTo>
                    <a:pt x="713" y="13"/>
                    <a:pt x="712" y="12"/>
                    <a:pt x="711" y="12"/>
                  </a:cubicBezTo>
                  <a:cubicBezTo>
                    <a:pt x="14" y="12"/>
                    <a:pt x="14" y="12"/>
                    <a:pt x="14" y="12"/>
                  </a:cubicBezTo>
                  <a:cubicBezTo>
                    <a:pt x="13" y="12"/>
                    <a:pt x="12" y="13"/>
                    <a:pt x="12" y="14"/>
                  </a:cubicBezTo>
                  <a:cubicBezTo>
                    <a:pt x="12" y="438"/>
                    <a:pt x="12" y="438"/>
                    <a:pt x="12" y="438"/>
                  </a:cubicBezTo>
                  <a:cubicBezTo>
                    <a:pt x="6" y="438"/>
                    <a:pt x="6" y="438"/>
                    <a:pt x="6" y="438"/>
                  </a:cubicBezTo>
                  <a:cubicBezTo>
                    <a:pt x="0" y="438"/>
                    <a:pt x="0" y="438"/>
                    <a:pt x="0" y="438"/>
                  </a:cubicBezTo>
                  <a:cubicBezTo>
                    <a:pt x="0" y="14"/>
                    <a:pt x="0" y="14"/>
                    <a:pt x="0" y="14"/>
                  </a:cubicBezTo>
                  <a:cubicBezTo>
                    <a:pt x="0" y="6"/>
                    <a:pt x="6" y="0"/>
                    <a:pt x="14" y="0"/>
                  </a:cubicBezTo>
                  <a:cubicBezTo>
                    <a:pt x="711" y="0"/>
                    <a:pt x="711" y="0"/>
                    <a:pt x="711" y="0"/>
                  </a:cubicBezTo>
                  <a:cubicBezTo>
                    <a:pt x="718" y="0"/>
                    <a:pt x="725" y="6"/>
                    <a:pt x="725" y="14"/>
                  </a:cubicBezTo>
                  <a:cubicBezTo>
                    <a:pt x="725" y="438"/>
                    <a:pt x="725" y="438"/>
                    <a:pt x="725" y="438"/>
                  </a:cubicBezTo>
                  <a:cubicBezTo>
                    <a:pt x="725" y="446"/>
                    <a:pt x="718" y="452"/>
                    <a:pt x="711" y="452"/>
                  </a:cubicBezTo>
                  <a:cubicBezTo>
                    <a:pt x="14" y="452"/>
                    <a:pt x="14" y="452"/>
                    <a:pt x="14" y="452"/>
                  </a:cubicBezTo>
                  <a:cubicBezTo>
                    <a:pt x="6" y="452"/>
                    <a:pt x="0" y="446"/>
                    <a:pt x="0" y="438"/>
                  </a:cubicBezTo>
                  <a:cubicBezTo>
                    <a:pt x="6" y="438"/>
                    <a:pt x="6" y="438"/>
                    <a:pt x="6" y="438"/>
                  </a:cubicBezTo>
                  <a:lnTo>
                    <a:pt x="12" y="438"/>
                  </a:lnTo>
                  <a:close/>
                  <a:moveTo>
                    <a:pt x="104" y="101"/>
                  </a:moveTo>
                  <a:cubicBezTo>
                    <a:pt x="370" y="326"/>
                    <a:pt x="370" y="326"/>
                    <a:pt x="370" y="326"/>
                  </a:cubicBezTo>
                  <a:cubicBezTo>
                    <a:pt x="632" y="100"/>
                    <a:pt x="632" y="100"/>
                    <a:pt x="632" y="100"/>
                  </a:cubicBezTo>
                  <a:cubicBezTo>
                    <a:pt x="632" y="100"/>
                    <a:pt x="632" y="100"/>
                    <a:pt x="632" y="100"/>
                  </a:cubicBezTo>
                  <a:cubicBezTo>
                    <a:pt x="625" y="93"/>
                    <a:pt x="625" y="93"/>
                    <a:pt x="625" y="93"/>
                  </a:cubicBezTo>
                  <a:cubicBezTo>
                    <a:pt x="370" y="313"/>
                    <a:pt x="370" y="313"/>
                    <a:pt x="370" y="313"/>
                  </a:cubicBezTo>
                  <a:cubicBezTo>
                    <a:pt x="110" y="93"/>
                    <a:pt x="110" y="93"/>
                    <a:pt x="110" y="93"/>
                  </a:cubicBezTo>
                  <a:cubicBezTo>
                    <a:pt x="104" y="101"/>
                    <a:pt x="104" y="101"/>
                    <a:pt x="104" y="101"/>
                  </a:cubicBezTo>
                  <a:cubicBezTo>
                    <a:pt x="370" y="326"/>
                    <a:pt x="370" y="326"/>
                    <a:pt x="370" y="326"/>
                  </a:cubicBezTo>
                  <a:lnTo>
                    <a:pt x="104" y="101"/>
                  </a:lnTo>
                  <a:close/>
                </a:path>
              </a:pathLst>
            </a:custGeom>
            <a:grpFill/>
            <a:ln w="28575">
              <a:solidFill>
                <a:schemeClr val="bg1"/>
              </a:solidFill>
              <a:round/>
              <a:headEnd/>
              <a:tailEnd/>
            </a:ln>
            <a:effectLst>
              <a:outerShdw blurRad="76200" dist="25400" dir="2700000" algn="ctr" rotWithShape="0">
                <a:srgbClr val="000000">
                  <a:alpha val="2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4064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Table of Contents</a:t>
            </a:r>
          </a:p>
        </p:txBody>
      </p:sp>
      <p:sp>
        <p:nvSpPr>
          <p:cNvPr id="8" name="Textplatzhalter 7"/>
          <p:cNvSpPr>
            <a:spLocks noGrp="1"/>
          </p:cNvSpPr>
          <p:nvPr>
            <p:ph type="body" sz="quarter" idx="17"/>
          </p:nvPr>
        </p:nvSpPr>
        <p:spPr>
          <a:xfrm>
            <a:off x="243073" y="1233498"/>
            <a:ext cx="565200" cy="565200"/>
          </a:xfrm>
          <a:solidFill>
            <a:srgbClr val="021978"/>
          </a:solidFill>
        </p:spPr>
        <p:txBody>
          <a:bodyPr/>
          <a:lstStyle/>
          <a:p>
            <a:r>
              <a:rPr lang="en-US" dirty="0">
                <a:solidFill>
                  <a:schemeClr val="bg1"/>
                </a:solidFill>
              </a:rPr>
              <a:t>1</a:t>
            </a:r>
          </a:p>
        </p:txBody>
      </p:sp>
      <p:sp>
        <p:nvSpPr>
          <p:cNvPr id="9" name="Textplatzhalter 8"/>
          <p:cNvSpPr>
            <a:spLocks noGrp="1"/>
          </p:cNvSpPr>
          <p:nvPr>
            <p:ph type="body" sz="quarter" idx="18"/>
          </p:nvPr>
        </p:nvSpPr>
        <p:spPr>
          <a:xfrm>
            <a:off x="919406" y="1233498"/>
            <a:ext cx="7982497" cy="565200"/>
          </a:xfrm>
          <a:solidFill>
            <a:schemeClr val="bg1">
              <a:lumMod val="85000"/>
            </a:schemeClr>
          </a:solidFill>
        </p:spPr>
        <p:txBody>
          <a:bodyPr>
            <a:normAutofit/>
          </a:bodyPr>
          <a:lstStyle/>
          <a:p>
            <a:pPr marL="0" indent="0"/>
            <a:r>
              <a:rPr lang="en-US" dirty="0">
                <a:solidFill>
                  <a:schemeClr val="tx1">
                    <a:lumMod val="65000"/>
                    <a:lumOff val="35000"/>
                  </a:schemeClr>
                </a:solidFill>
              </a:rPr>
              <a:t>Who We Are</a:t>
            </a:r>
          </a:p>
        </p:txBody>
      </p:sp>
      <p:sp>
        <p:nvSpPr>
          <p:cNvPr id="10" name="Textplatzhalter 9"/>
          <p:cNvSpPr>
            <a:spLocks noGrp="1"/>
          </p:cNvSpPr>
          <p:nvPr>
            <p:ph type="body" sz="quarter" idx="19"/>
          </p:nvPr>
        </p:nvSpPr>
        <p:spPr>
          <a:xfrm>
            <a:off x="243073" y="1948020"/>
            <a:ext cx="565200" cy="565200"/>
          </a:xfrm>
          <a:solidFill>
            <a:srgbClr val="021978"/>
          </a:solidFill>
        </p:spPr>
        <p:txBody>
          <a:bodyPr/>
          <a:lstStyle/>
          <a:p>
            <a:r>
              <a:rPr lang="en-US">
                <a:solidFill>
                  <a:schemeClr val="bg1"/>
                </a:solidFill>
              </a:rPr>
              <a:t>2</a:t>
            </a:r>
            <a:endParaRPr lang="en-US" dirty="0">
              <a:solidFill>
                <a:schemeClr val="bg1"/>
              </a:solidFill>
            </a:endParaRPr>
          </a:p>
        </p:txBody>
      </p:sp>
      <p:sp>
        <p:nvSpPr>
          <p:cNvPr id="11" name="Textplatzhalter 10"/>
          <p:cNvSpPr>
            <a:spLocks noGrp="1"/>
          </p:cNvSpPr>
          <p:nvPr>
            <p:ph type="body" sz="quarter" idx="20"/>
          </p:nvPr>
        </p:nvSpPr>
        <p:spPr>
          <a:xfrm>
            <a:off x="919169" y="1948285"/>
            <a:ext cx="7974535" cy="565200"/>
          </a:xfrm>
        </p:spPr>
        <p:txBody>
          <a:bodyPr>
            <a:normAutofit/>
          </a:bodyPr>
          <a:lstStyle/>
          <a:p>
            <a:pPr marL="0" indent="0">
              <a:buNone/>
            </a:pPr>
            <a:r>
              <a:rPr lang="en-US" dirty="0"/>
              <a:t>What We Do </a:t>
            </a:r>
          </a:p>
        </p:txBody>
      </p:sp>
      <p:sp>
        <p:nvSpPr>
          <p:cNvPr id="12" name="Textplatzhalter 11"/>
          <p:cNvSpPr>
            <a:spLocks noGrp="1"/>
          </p:cNvSpPr>
          <p:nvPr>
            <p:ph type="body" sz="quarter" idx="21"/>
          </p:nvPr>
        </p:nvSpPr>
        <p:spPr>
          <a:xfrm>
            <a:off x="243073" y="2657469"/>
            <a:ext cx="565200" cy="565200"/>
          </a:xfrm>
          <a:solidFill>
            <a:srgbClr val="021978"/>
          </a:solidFill>
        </p:spPr>
        <p:txBody>
          <a:bodyPr/>
          <a:lstStyle/>
          <a:p>
            <a:r>
              <a:rPr lang="en-US">
                <a:solidFill>
                  <a:schemeClr val="bg1"/>
                </a:solidFill>
              </a:rPr>
              <a:t>3</a:t>
            </a:r>
            <a:endParaRPr lang="en-US" dirty="0">
              <a:solidFill>
                <a:schemeClr val="bg1"/>
              </a:solidFill>
            </a:endParaRPr>
          </a:p>
        </p:txBody>
      </p:sp>
      <p:sp>
        <p:nvSpPr>
          <p:cNvPr id="13" name="Textplatzhalter 12"/>
          <p:cNvSpPr>
            <a:spLocks noGrp="1"/>
          </p:cNvSpPr>
          <p:nvPr>
            <p:ph type="body" sz="quarter" idx="22"/>
          </p:nvPr>
        </p:nvSpPr>
        <p:spPr>
          <a:xfrm>
            <a:off x="919169" y="2657469"/>
            <a:ext cx="7974535" cy="565200"/>
          </a:xfrm>
        </p:spPr>
        <p:txBody>
          <a:bodyPr/>
          <a:lstStyle/>
          <a:p>
            <a:pPr marL="0" indent="0"/>
            <a:r>
              <a:rPr lang="en-US" dirty="0"/>
              <a:t>Why We Do It</a:t>
            </a:r>
          </a:p>
        </p:txBody>
      </p:sp>
      <p:sp>
        <p:nvSpPr>
          <p:cNvPr id="14" name="Textplatzhalter 13"/>
          <p:cNvSpPr>
            <a:spLocks noGrp="1"/>
          </p:cNvSpPr>
          <p:nvPr>
            <p:ph type="body" sz="quarter" idx="23"/>
          </p:nvPr>
        </p:nvSpPr>
        <p:spPr>
          <a:xfrm>
            <a:off x="243073" y="3367301"/>
            <a:ext cx="565200" cy="565200"/>
          </a:xfrm>
          <a:solidFill>
            <a:srgbClr val="021978"/>
          </a:solidFill>
        </p:spPr>
        <p:txBody>
          <a:bodyPr/>
          <a:lstStyle/>
          <a:p>
            <a:r>
              <a:rPr lang="en-US">
                <a:solidFill>
                  <a:schemeClr val="bg1"/>
                </a:solidFill>
              </a:rPr>
              <a:t>4</a:t>
            </a:r>
            <a:endParaRPr lang="en-US" dirty="0">
              <a:solidFill>
                <a:schemeClr val="bg1"/>
              </a:solidFill>
            </a:endParaRPr>
          </a:p>
        </p:txBody>
      </p:sp>
      <p:sp>
        <p:nvSpPr>
          <p:cNvPr id="15" name="Textplatzhalter 14"/>
          <p:cNvSpPr>
            <a:spLocks noGrp="1"/>
          </p:cNvSpPr>
          <p:nvPr>
            <p:ph type="body" sz="quarter" idx="24"/>
          </p:nvPr>
        </p:nvSpPr>
        <p:spPr>
          <a:xfrm>
            <a:off x="919169" y="3367301"/>
            <a:ext cx="7974535" cy="565200"/>
          </a:xfrm>
        </p:spPr>
        <p:txBody>
          <a:bodyPr/>
          <a:lstStyle/>
          <a:p>
            <a:pPr marL="0" indent="0"/>
            <a:r>
              <a:rPr lang="en-US" dirty="0"/>
              <a:t>Contact Information</a:t>
            </a:r>
          </a:p>
        </p:txBody>
      </p:sp>
    </p:spTree>
    <p:extLst>
      <p:ext uri="{BB962C8B-B14F-4D97-AF65-F5344CB8AC3E}">
        <p14:creationId xmlns:p14="http://schemas.microsoft.com/office/powerpoint/2010/main" val="8873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13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794" y="-1"/>
            <a:ext cx="9144001"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2"/>
            <a:ext cx="9153263"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5400" dirty="0"/>
              <a:t>Who We Are</a:t>
            </a:r>
          </a:p>
        </p:txBody>
      </p:sp>
    </p:spTree>
    <p:extLst>
      <p:ext uri="{BB962C8B-B14F-4D97-AF65-F5344CB8AC3E}">
        <p14:creationId xmlns:p14="http://schemas.microsoft.com/office/powerpoint/2010/main" val="33673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About Strategic Benefit Resources</a:t>
            </a:r>
          </a:p>
        </p:txBody>
      </p:sp>
      <p:sp>
        <p:nvSpPr>
          <p:cNvPr id="7" name="Textplatzhalter 6"/>
          <p:cNvSpPr>
            <a:spLocks noGrp="1"/>
          </p:cNvSpPr>
          <p:nvPr>
            <p:ph type="body" sz="quarter" idx="13"/>
          </p:nvPr>
        </p:nvSpPr>
        <p:spPr/>
        <p:txBody>
          <a:bodyPr/>
          <a:lstStyle/>
          <a:p>
            <a:r>
              <a:rPr lang="en-US" dirty="0"/>
              <a:t>Flexible. Experienced. Results Oriented.</a:t>
            </a:r>
          </a:p>
        </p:txBody>
      </p:sp>
      <p:sp>
        <p:nvSpPr>
          <p:cNvPr id="8" name="Inhaltsplatzhalter 7"/>
          <p:cNvSpPr>
            <a:spLocks noGrp="1"/>
          </p:cNvSpPr>
          <p:nvPr>
            <p:ph sz="quarter" idx="17"/>
          </p:nvPr>
        </p:nvSpPr>
        <p:spPr>
          <a:xfrm>
            <a:off x="240102" y="1433901"/>
            <a:ext cx="4808182" cy="4248152"/>
          </a:xfrm>
        </p:spPr>
        <p:txBody>
          <a:bodyPr>
            <a:normAutofit/>
          </a:bodyPr>
          <a:lstStyle/>
          <a:p>
            <a:pPr marL="0" marR="0" indent="0" algn="l">
              <a:lnSpc>
                <a:spcPct val="125000"/>
              </a:lnSpc>
              <a:spcBef>
                <a:spcPts val="0"/>
              </a:spcBef>
              <a:spcAft>
                <a:spcPts val="1000"/>
              </a:spcAft>
            </a:pPr>
            <a:r>
              <a:rPr lang="en-US" sz="1800" kern="1400" dirty="0">
                <a:ln>
                  <a:noFill/>
                </a:ln>
                <a:solidFill>
                  <a:srgbClr val="4D4D4D"/>
                </a:solidFill>
                <a:effectLst/>
                <a:latin typeface="Arial" panose="020B0604020202020204" pitchFamily="34" charset="0"/>
              </a:rPr>
              <a:t>Strategic Benefit Resources partners with employee benefit advisors, third party administrators and other intermediaries to provide specialized self-funded health plan expertise, customized outsourced stop-loss insurance services, and unique technology-driven solutions. </a:t>
            </a:r>
          </a:p>
          <a:p>
            <a:pPr marL="0" marR="0" indent="0" algn="l">
              <a:lnSpc>
                <a:spcPct val="125000"/>
              </a:lnSpc>
              <a:spcBef>
                <a:spcPts val="0"/>
              </a:spcBef>
              <a:spcAft>
                <a:spcPts val="1000"/>
              </a:spcAft>
            </a:pPr>
            <a:r>
              <a:rPr lang="en-US" sz="1800" kern="1400" dirty="0">
                <a:ln>
                  <a:noFill/>
                </a:ln>
                <a:solidFill>
                  <a:srgbClr val="4D4D4D"/>
                </a:solidFill>
                <a:effectLst/>
                <a:latin typeface="Arial" panose="020B0604020202020204" pitchFamily="34" charset="0"/>
              </a:rPr>
              <a:t>This is all achieved through strong stop-loss carrier and vendor relationships, extensive industry expertise and proprietary risk analysis and decision support tools.</a:t>
            </a:r>
          </a:p>
        </p:txBody>
      </p:sp>
      <p:grpSp>
        <p:nvGrpSpPr>
          <p:cNvPr id="17" name="Group 16"/>
          <p:cNvGrpSpPr/>
          <p:nvPr/>
        </p:nvGrpSpPr>
        <p:grpSpPr>
          <a:xfrm>
            <a:off x="5242222" y="1552843"/>
            <a:ext cx="3600000" cy="3600000"/>
            <a:chOff x="5106537" y="1398310"/>
            <a:chExt cx="3313610" cy="4404891"/>
          </a:xfrm>
        </p:grpSpPr>
        <p:sp>
          <p:nvSpPr>
            <p:cNvPr id="18" name="Freeform 6"/>
            <p:cNvSpPr>
              <a:spLocks/>
            </p:cNvSpPr>
            <p:nvPr/>
          </p:nvSpPr>
          <p:spPr bwMode="auto">
            <a:xfrm>
              <a:off x="5749090" y="1554123"/>
              <a:ext cx="2040998" cy="1827150"/>
            </a:xfrm>
            <a:custGeom>
              <a:avLst/>
              <a:gdLst>
                <a:gd name="T0" fmla="*/ 481 w 968"/>
                <a:gd name="T1" fmla="*/ 650 h 650"/>
                <a:gd name="T2" fmla="*/ 783 w 968"/>
                <a:gd name="T3" fmla="*/ 544 h 650"/>
                <a:gd name="T4" fmla="*/ 960 w 968"/>
                <a:gd name="T5" fmla="*/ 577 h 650"/>
                <a:gd name="T6" fmla="*/ 968 w 968"/>
                <a:gd name="T7" fmla="*/ 484 h 650"/>
                <a:gd name="T8" fmla="*/ 484 w 968"/>
                <a:gd name="T9" fmla="*/ 0 h 650"/>
                <a:gd name="T10" fmla="*/ 0 w 968"/>
                <a:gd name="T11" fmla="*/ 484 h 650"/>
                <a:gd name="T12" fmla="*/ 9 w 968"/>
                <a:gd name="T13" fmla="*/ 575 h 650"/>
                <a:gd name="T14" fmla="*/ 179 w 968"/>
                <a:gd name="T15" fmla="*/ 544 h 650"/>
                <a:gd name="T16" fmla="*/ 481 w 968"/>
                <a:gd name="T17"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650">
                  <a:moveTo>
                    <a:pt x="481" y="650"/>
                  </a:moveTo>
                  <a:cubicBezTo>
                    <a:pt x="564" y="584"/>
                    <a:pt x="669" y="544"/>
                    <a:pt x="783" y="544"/>
                  </a:cubicBezTo>
                  <a:cubicBezTo>
                    <a:pt x="846" y="544"/>
                    <a:pt x="905" y="556"/>
                    <a:pt x="960" y="577"/>
                  </a:cubicBezTo>
                  <a:cubicBezTo>
                    <a:pt x="965" y="547"/>
                    <a:pt x="968" y="516"/>
                    <a:pt x="968" y="484"/>
                  </a:cubicBezTo>
                  <a:cubicBezTo>
                    <a:pt x="968" y="217"/>
                    <a:pt x="752" y="0"/>
                    <a:pt x="484" y="0"/>
                  </a:cubicBezTo>
                  <a:cubicBezTo>
                    <a:pt x="217" y="0"/>
                    <a:pt x="0" y="217"/>
                    <a:pt x="0" y="484"/>
                  </a:cubicBezTo>
                  <a:cubicBezTo>
                    <a:pt x="0" y="515"/>
                    <a:pt x="3" y="546"/>
                    <a:pt x="9" y="575"/>
                  </a:cubicBezTo>
                  <a:cubicBezTo>
                    <a:pt x="62" y="555"/>
                    <a:pt x="119" y="544"/>
                    <a:pt x="179" y="544"/>
                  </a:cubicBezTo>
                  <a:cubicBezTo>
                    <a:pt x="293" y="544"/>
                    <a:pt x="398" y="584"/>
                    <a:pt x="481" y="650"/>
                  </a:cubicBezTo>
                  <a:close/>
                </a:path>
              </a:pathLst>
            </a:custGeom>
            <a:solidFill>
              <a:srgbClr val="D7D7D7"/>
            </a:solidFill>
            <a:ln>
              <a:solidFill>
                <a:srgbClr val="E6E6E6"/>
              </a:solid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p:cNvSpPr>
            <p:nvPr/>
          </p:nvSpPr>
          <p:spPr bwMode="auto">
            <a:xfrm>
              <a:off x="6762896" y="3175482"/>
              <a:ext cx="1657251" cy="2627719"/>
            </a:xfrm>
            <a:custGeom>
              <a:avLst/>
              <a:gdLst>
                <a:gd name="T0" fmla="*/ 479 w 786"/>
                <a:gd name="T1" fmla="*/ 0 h 935"/>
                <a:gd name="T2" fmla="*/ 174 w 786"/>
                <a:gd name="T3" fmla="*/ 361 h 935"/>
                <a:gd name="T4" fmla="*/ 182 w 786"/>
                <a:gd name="T5" fmla="*/ 451 h 935"/>
                <a:gd name="T6" fmla="*/ 0 w 786"/>
                <a:gd name="T7" fmla="*/ 829 h 935"/>
                <a:gd name="T8" fmla="*/ 302 w 786"/>
                <a:gd name="T9" fmla="*/ 935 h 935"/>
                <a:gd name="T10" fmla="*/ 786 w 786"/>
                <a:gd name="T11" fmla="*/ 451 h 935"/>
                <a:gd name="T12" fmla="*/ 479 w 786"/>
                <a:gd name="T13" fmla="*/ 0 h 935"/>
              </a:gdLst>
              <a:ahLst/>
              <a:cxnLst>
                <a:cxn ang="0">
                  <a:pos x="T0" y="T1"/>
                </a:cxn>
                <a:cxn ang="0">
                  <a:pos x="T2" y="T3"/>
                </a:cxn>
                <a:cxn ang="0">
                  <a:pos x="T4" y="T5"/>
                </a:cxn>
                <a:cxn ang="0">
                  <a:pos x="T6" y="T7"/>
                </a:cxn>
                <a:cxn ang="0">
                  <a:pos x="T8" y="T9"/>
                </a:cxn>
                <a:cxn ang="0">
                  <a:pos x="T10" y="T11"/>
                </a:cxn>
                <a:cxn ang="0">
                  <a:pos x="T12" y="T13"/>
                </a:cxn>
              </a:cxnLst>
              <a:rect l="0" t="0" r="r" b="b"/>
              <a:pathLst>
                <a:path w="786" h="935">
                  <a:moveTo>
                    <a:pt x="479" y="0"/>
                  </a:moveTo>
                  <a:cubicBezTo>
                    <a:pt x="446" y="166"/>
                    <a:pt x="329" y="302"/>
                    <a:pt x="174" y="361"/>
                  </a:cubicBezTo>
                  <a:cubicBezTo>
                    <a:pt x="179" y="390"/>
                    <a:pt x="182" y="420"/>
                    <a:pt x="182" y="451"/>
                  </a:cubicBezTo>
                  <a:cubicBezTo>
                    <a:pt x="182" y="604"/>
                    <a:pt x="111" y="741"/>
                    <a:pt x="0" y="829"/>
                  </a:cubicBezTo>
                  <a:cubicBezTo>
                    <a:pt x="83" y="896"/>
                    <a:pt x="188" y="935"/>
                    <a:pt x="302" y="935"/>
                  </a:cubicBezTo>
                  <a:cubicBezTo>
                    <a:pt x="570" y="935"/>
                    <a:pt x="786" y="719"/>
                    <a:pt x="786" y="451"/>
                  </a:cubicBezTo>
                  <a:cubicBezTo>
                    <a:pt x="786" y="246"/>
                    <a:pt x="659" y="71"/>
                    <a:pt x="479" y="0"/>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0" name="Freeform 8"/>
            <p:cNvSpPr>
              <a:spLocks/>
            </p:cNvSpPr>
            <p:nvPr/>
          </p:nvSpPr>
          <p:spPr bwMode="auto">
            <a:xfrm>
              <a:off x="6762896" y="3082696"/>
              <a:ext cx="1010236" cy="1107472"/>
            </a:xfrm>
            <a:custGeom>
              <a:avLst/>
              <a:gdLst>
                <a:gd name="T0" fmla="*/ 0 w 479"/>
                <a:gd name="T1" fmla="*/ 106 h 394"/>
                <a:gd name="T2" fmla="*/ 174 w 479"/>
                <a:gd name="T3" fmla="*/ 394 h 394"/>
                <a:gd name="T4" fmla="*/ 479 w 479"/>
                <a:gd name="T5" fmla="*/ 33 h 394"/>
                <a:gd name="T6" fmla="*/ 302 w 479"/>
                <a:gd name="T7" fmla="*/ 0 h 394"/>
                <a:gd name="T8" fmla="*/ 0 w 479"/>
                <a:gd name="T9" fmla="*/ 106 h 394"/>
              </a:gdLst>
              <a:ahLst/>
              <a:cxnLst>
                <a:cxn ang="0">
                  <a:pos x="T0" y="T1"/>
                </a:cxn>
                <a:cxn ang="0">
                  <a:pos x="T2" y="T3"/>
                </a:cxn>
                <a:cxn ang="0">
                  <a:pos x="T4" y="T5"/>
                </a:cxn>
                <a:cxn ang="0">
                  <a:pos x="T6" y="T7"/>
                </a:cxn>
                <a:cxn ang="0">
                  <a:pos x="T8" y="T9"/>
                </a:cxn>
              </a:cxnLst>
              <a:rect l="0" t="0" r="r" b="b"/>
              <a:pathLst>
                <a:path w="479" h="394">
                  <a:moveTo>
                    <a:pt x="0" y="106"/>
                  </a:moveTo>
                  <a:cubicBezTo>
                    <a:pt x="89" y="177"/>
                    <a:pt x="152" y="278"/>
                    <a:pt x="174" y="394"/>
                  </a:cubicBezTo>
                  <a:cubicBezTo>
                    <a:pt x="329" y="335"/>
                    <a:pt x="446" y="199"/>
                    <a:pt x="479" y="33"/>
                  </a:cubicBezTo>
                  <a:cubicBezTo>
                    <a:pt x="424" y="12"/>
                    <a:pt x="365" y="0"/>
                    <a:pt x="302" y="0"/>
                  </a:cubicBezTo>
                  <a:cubicBezTo>
                    <a:pt x="188" y="0"/>
                    <a:pt x="83" y="40"/>
                    <a:pt x="0" y="106"/>
                  </a:cubicBezTo>
                  <a:close/>
                </a:path>
              </a:pathLst>
            </a:custGeom>
            <a:solidFill>
              <a:schemeClr val="accent1">
                <a:lumMod val="40000"/>
                <a:lumOff val="60000"/>
              </a:schemeClr>
            </a:solidFill>
            <a:ln>
              <a:solidFill>
                <a:schemeClr val="accent1">
                  <a:lumMod val="40000"/>
                  <a:lumOff val="60000"/>
                </a:schemeClr>
              </a:solidFill>
            </a:ln>
          </p:spPr>
          <p:txBody>
            <a:bodyPr vert="horz" wrap="square" lIns="180000" tIns="36000" rIns="108000" bIns="108000" numCol="1" anchor="ctr" anchorCtr="0" compatLnSpc="1">
              <a:prstTxWarp prst="textNoShape">
                <a:avLst/>
              </a:prstTxWarp>
            </a:bodyPr>
            <a:lstStyle/>
            <a:p>
              <a:pPr algn="ctr"/>
              <a:endParaRPr lang="en-US" dirty="0">
                <a:solidFill>
                  <a:srgbClr val="646464"/>
                </a:solidFill>
              </a:endParaRPr>
            </a:p>
          </p:txBody>
        </p:sp>
        <p:sp>
          <p:nvSpPr>
            <p:cNvPr id="21" name="Freeform 9"/>
            <p:cNvSpPr>
              <a:spLocks/>
            </p:cNvSpPr>
            <p:nvPr/>
          </p:nvSpPr>
          <p:spPr bwMode="auto">
            <a:xfrm>
              <a:off x="5106538" y="3169533"/>
              <a:ext cx="1656358" cy="2633666"/>
            </a:xfrm>
            <a:custGeom>
              <a:avLst/>
              <a:gdLst>
                <a:gd name="T0" fmla="*/ 604 w 786"/>
                <a:gd name="T1" fmla="*/ 453 h 937"/>
                <a:gd name="T2" fmla="*/ 613 w 786"/>
                <a:gd name="T3" fmla="*/ 360 h 937"/>
                <a:gd name="T4" fmla="*/ 314 w 786"/>
                <a:gd name="T5" fmla="*/ 0 h 937"/>
                <a:gd name="T6" fmla="*/ 0 w 786"/>
                <a:gd name="T7" fmla="*/ 453 h 937"/>
                <a:gd name="T8" fmla="*/ 484 w 786"/>
                <a:gd name="T9" fmla="*/ 937 h 937"/>
                <a:gd name="T10" fmla="*/ 786 w 786"/>
                <a:gd name="T11" fmla="*/ 831 h 937"/>
                <a:gd name="T12" fmla="*/ 604 w 786"/>
                <a:gd name="T13" fmla="*/ 453 h 937"/>
              </a:gdLst>
              <a:ahLst/>
              <a:cxnLst>
                <a:cxn ang="0">
                  <a:pos x="T0" y="T1"/>
                </a:cxn>
                <a:cxn ang="0">
                  <a:pos x="T2" y="T3"/>
                </a:cxn>
                <a:cxn ang="0">
                  <a:pos x="T4" y="T5"/>
                </a:cxn>
                <a:cxn ang="0">
                  <a:pos x="T6" y="T7"/>
                </a:cxn>
                <a:cxn ang="0">
                  <a:pos x="T8" y="T9"/>
                </a:cxn>
                <a:cxn ang="0">
                  <a:pos x="T10" y="T11"/>
                </a:cxn>
                <a:cxn ang="0">
                  <a:pos x="T12" y="T13"/>
                </a:cxn>
              </a:cxnLst>
              <a:rect l="0" t="0" r="r" b="b"/>
              <a:pathLst>
                <a:path w="786" h="937">
                  <a:moveTo>
                    <a:pt x="604" y="453"/>
                  </a:moveTo>
                  <a:cubicBezTo>
                    <a:pt x="604" y="421"/>
                    <a:pt x="607" y="390"/>
                    <a:pt x="613" y="360"/>
                  </a:cubicBezTo>
                  <a:cubicBezTo>
                    <a:pt x="460" y="301"/>
                    <a:pt x="345" y="165"/>
                    <a:pt x="314" y="0"/>
                  </a:cubicBezTo>
                  <a:cubicBezTo>
                    <a:pt x="130" y="69"/>
                    <a:pt x="0" y="246"/>
                    <a:pt x="0" y="453"/>
                  </a:cubicBezTo>
                  <a:cubicBezTo>
                    <a:pt x="0" y="721"/>
                    <a:pt x="217" y="937"/>
                    <a:pt x="484" y="937"/>
                  </a:cubicBezTo>
                  <a:cubicBezTo>
                    <a:pt x="598" y="937"/>
                    <a:pt x="703" y="898"/>
                    <a:pt x="786" y="831"/>
                  </a:cubicBezTo>
                  <a:cubicBezTo>
                    <a:pt x="675" y="743"/>
                    <a:pt x="604" y="606"/>
                    <a:pt x="604" y="453"/>
                  </a:cubicBezTo>
                  <a:close/>
                </a:path>
              </a:pathLst>
            </a:custGeom>
            <a:solidFill>
              <a:schemeClr val="accent1">
                <a:lumMod val="60000"/>
                <a:lumOff val="40000"/>
              </a:schemeClr>
            </a:solidFill>
            <a:ln>
              <a:solidFill>
                <a:schemeClr val="accent1">
                  <a:lumMod val="60000"/>
                  <a:lumOff val="40000"/>
                </a:schemeClr>
              </a:solidFill>
            </a:ln>
          </p:spPr>
          <p:txBody>
            <a:bodyPr vert="horz" wrap="square" lIns="91440" tIns="45720" rIns="91440" bIns="45720" numCol="1" anchor="ctr" anchorCtr="0" compatLnSpc="1">
              <a:prstTxWarp prst="textNoShape">
                <a:avLst/>
              </a:prstTxWarp>
            </a:bodyPr>
            <a:lstStyle/>
            <a:p>
              <a:pPr algn="ctr"/>
              <a:endParaRPr lang="en-US" dirty="0"/>
            </a:p>
          </p:txBody>
        </p:sp>
        <p:sp>
          <p:nvSpPr>
            <p:cNvPr id="22" name="Freeform 10"/>
            <p:cNvSpPr>
              <a:spLocks/>
            </p:cNvSpPr>
            <p:nvPr/>
          </p:nvSpPr>
          <p:spPr bwMode="auto">
            <a:xfrm>
              <a:off x="5768724" y="3082697"/>
              <a:ext cx="994172" cy="1099145"/>
            </a:xfrm>
            <a:custGeom>
              <a:avLst/>
              <a:gdLst>
                <a:gd name="T0" fmla="*/ 299 w 472"/>
                <a:gd name="T1" fmla="*/ 391 h 391"/>
                <a:gd name="T2" fmla="*/ 472 w 472"/>
                <a:gd name="T3" fmla="*/ 106 h 391"/>
                <a:gd name="T4" fmla="*/ 170 w 472"/>
                <a:gd name="T5" fmla="*/ 0 h 391"/>
                <a:gd name="T6" fmla="*/ 0 w 472"/>
                <a:gd name="T7" fmla="*/ 31 h 391"/>
                <a:gd name="T8" fmla="*/ 299 w 472"/>
                <a:gd name="T9" fmla="*/ 391 h 391"/>
              </a:gdLst>
              <a:ahLst/>
              <a:cxnLst>
                <a:cxn ang="0">
                  <a:pos x="T0" y="T1"/>
                </a:cxn>
                <a:cxn ang="0">
                  <a:pos x="T2" y="T3"/>
                </a:cxn>
                <a:cxn ang="0">
                  <a:pos x="T4" y="T5"/>
                </a:cxn>
                <a:cxn ang="0">
                  <a:pos x="T6" y="T7"/>
                </a:cxn>
                <a:cxn ang="0">
                  <a:pos x="T8" y="T9"/>
                </a:cxn>
              </a:cxnLst>
              <a:rect l="0" t="0" r="r" b="b"/>
              <a:pathLst>
                <a:path w="472" h="391">
                  <a:moveTo>
                    <a:pt x="299" y="391"/>
                  </a:moveTo>
                  <a:cubicBezTo>
                    <a:pt x="322" y="277"/>
                    <a:pt x="384" y="176"/>
                    <a:pt x="472" y="106"/>
                  </a:cubicBezTo>
                  <a:cubicBezTo>
                    <a:pt x="389" y="40"/>
                    <a:pt x="284" y="0"/>
                    <a:pt x="170" y="0"/>
                  </a:cubicBezTo>
                  <a:cubicBezTo>
                    <a:pt x="110" y="0"/>
                    <a:pt x="53" y="11"/>
                    <a:pt x="0" y="31"/>
                  </a:cubicBezTo>
                  <a:cubicBezTo>
                    <a:pt x="31" y="196"/>
                    <a:pt x="146" y="332"/>
                    <a:pt x="299" y="391"/>
                  </a:cubicBezTo>
                  <a:close/>
                </a:path>
              </a:pathLst>
            </a:custGeom>
            <a:solidFill>
              <a:schemeClr val="accent1">
                <a:lumMod val="20000"/>
                <a:lumOff val="80000"/>
              </a:schemeClr>
            </a:solidFill>
            <a:ln>
              <a:solidFill>
                <a:schemeClr val="accent1">
                  <a:lumMod val="20000"/>
                  <a:lumOff val="80000"/>
                </a:schemeClr>
              </a:solidFill>
            </a:ln>
          </p:spPr>
          <p:txBody>
            <a:bodyPr vert="horz" wrap="square" lIns="108000" tIns="36000" rIns="180000" bIns="108000" numCol="1" anchor="ctr" anchorCtr="0" compatLnSpc="1">
              <a:prstTxWarp prst="textNoShape">
                <a:avLst/>
              </a:prstTxWarp>
            </a:bodyPr>
            <a:lstStyle/>
            <a:p>
              <a:pPr algn="ctr"/>
              <a:endParaRPr lang="en-US" dirty="0">
                <a:solidFill>
                  <a:srgbClr val="646464"/>
                </a:solidFill>
              </a:endParaRPr>
            </a:p>
          </p:txBody>
        </p:sp>
        <p:sp>
          <p:nvSpPr>
            <p:cNvPr id="23" name="Freeform 11"/>
            <p:cNvSpPr>
              <a:spLocks/>
            </p:cNvSpPr>
            <p:nvPr/>
          </p:nvSpPr>
          <p:spPr bwMode="auto">
            <a:xfrm>
              <a:off x="6380042" y="4181843"/>
              <a:ext cx="766602" cy="1323971"/>
            </a:xfrm>
            <a:custGeom>
              <a:avLst/>
              <a:gdLst>
                <a:gd name="T0" fmla="*/ 364 w 364"/>
                <a:gd name="T1" fmla="*/ 93 h 471"/>
                <a:gd name="T2" fmla="*/ 356 w 364"/>
                <a:gd name="T3" fmla="*/ 3 h 471"/>
                <a:gd name="T4" fmla="*/ 185 w 364"/>
                <a:gd name="T5" fmla="*/ 33 h 471"/>
                <a:gd name="T6" fmla="*/ 9 w 364"/>
                <a:gd name="T7" fmla="*/ 0 h 471"/>
                <a:gd name="T8" fmla="*/ 0 w 364"/>
                <a:gd name="T9" fmla="*/ 93 h 471"/>
                <a:gd name="T10" fmla="*/ 182 w 364"/>
                <a:gd name="T11" fmla="*/ 471 h 471"/>
                <a:gd name="T12" fmla="*/ 364 w 364"/>
                <a:gd name="T13" fmla="*/ 93 h 471"/>
              </a:gdLst>
              <a:ahLst/>
              <a:cxnLst>
                <a:cxn ang="0">
                  <a:pos x="T0" y="T1"/>
                </a:cxn>
                <a:cxn ang="0">
                  <a:pos x="T2" y="T3"/>
                </a:cxn>
                <a:cxn ang="0">
                  <a:pos x="T4" y="T5"/>
                </a:cxn>
                <a:cxn ang="0">
                  <a:pos x="T6" y="T7"/>
                </a:cxn>
                <a:cxn ang="0">
                  <a:pos x="T8" y="T9"/>
                </a:cxn>
                <a:cxn ang="0">
                  <a:pos x="T10" y="T11"/>
                </a:cxn>
                <a:cxn ang="0">
                  <a:pos x="T12" y="T13"/>
                </a:cxn>
              </a:cxnLst>
              <a:rect l="0" t="0" r="r" b="b"/>
              <a:pathLst>
                <a:path w="364" h="471">
                  <a:moveTo>
                    <a:pt x="364" y="93"/>
                  </a:moveTo>
                  <a:cubicBezTo>
                    <a:pt x="364" y="62"/>
                    <a:pt x="361" y="32"/>
                    <a:pt x="356" y="3"/>
                  </a:cubicBezTo>
                  <a:cubicBezTo>
                    <a:pt x="303" y="22"/>
                    <a:pt x="245" y="33"/>
                    <a:pt x="185" y="33"/>
                  </a:cubicBezTo>
                  <a:cubicBezTo>
                    <a:pt x="123" y="33"/>
                    <a:pt x="64" y="22"/>
                    <a:pt x="9" y="0"/>
                  </a:cubicBezTo>
                  <a:cubicBezTo>
                    <a:pt x="3" y="30"/>
                    <a:pt x="0" y="61"/>
                    <a:pt x="0" y="93"/>
                  </a:cubicBezTo>
                  <a:cubicBezTo>
                    <a:pt x="0" y="246"/>
                    <a:pt x="71" y="383"/>
                    <a:pt x="182" y="471"/>
                  </a:cubicBezTo>
                  <a:cubicBezTo>
                    <a:pt x="293" y="383"/>
                    <a:pt x="364" y="246"/>
                    <a:pt x="364" y="93"/>
                  </a:cubicBezTo>
                  <a:close/>
                </a:path>
              </a:pathLst>
            </a:custGeom>
            <a:solidFill>
              <a:schemeClr val="accent1">
                <a:lumMod val="75000"/>
              </a:schemeClr>
            </a:solidFill>
            <a:ln>
              <a:solidFill>
                <a:schemeClr val="accent1">
                  <a:lumMod val="75000"/>
                </a:schemeClr>
              </a:solidFill>
            </a:ln>
          </p:spPr>
          <p:txBody>
            <a:bodyPr vert="horz" wrap="square" lIns="108000" tIns="0" rIns="108000" bIns="180000" numCol="1" anchor="ctr" anchorCtr="0" compatLnSpc="1">
              <a:prstTxWarp prst="textNoShape">
                <a:avLst/>
              </a:prstTxWarp>
            </a:bodyPr>
            <a:lstStyle/>
            <a:p>
              <a:pPr algn="ctr"/>
              <a:endParaRPr lang="en-US" dirty="0">
                <a:solidFill>
                  <a:srgbClr val="FFFFFF"/>
                </a:solidFill>
              </a:endParaRPr>
            </a:p>
          </p:txBody>
        </p:sp>
        <p:sp>
          <p:nvSpPr>
            <p:cNvPr id="24" name="Freeform 12"/>
            <p:cNvSpPr>
              <a:spLocks/>
            </p:cNvSpPr>
            <p:nvPr/>
          </p:nvSpPr>
          <p:spPr bwMode="auto">
            <a:xfrm>
              <a:off x="6398783" y="3381274"/>
              <a:ext cx="730904" cy="893353"/>
            </a:xfrm>
            <a:custGeom>
              <a:avLst/>
              <a:gdLst>
                <a:gd name="T0" fmla="*/ 173 w 347"/>
                <a:gd name="T1" fmla="*/ 0 h 318"/>
                <a:gd name="T2" fmla="*/ 0 w 347"/>
                <a:gd name="T3" fmla="*/ 285 h 318"/>
                <a:gd name="T4" fmla="*/ 176 w 347"/>
                <a:gd name="T5" fmla="*/ 318 h 318"/>
                <a:gd name="T6" fmla="*/ 347 w 347"/>
                <a:gd name="T7" fmla="*/ 288 h 318"/>
                <a:gd name="T8" fmla="*/ 173 w 347"/>
                <a:gd name="T9" fmla="*/ 0 h 318"/>
              </a:gdLst>
              <a:ahLst/>
              <a:cxnLst>
                <a:cxn ang="0">
                  <a:pos x="T0" y="T1"/>
                </a:cxn>
                <a:cxn ang="0">
                  <a:pos x="T2" y="T3"/>
                </a:cxn>
                <a:cxn ang="0">
                  <a:pos x="T4" y="T5"/>
                </a:cxn>
                <a:cxn ang="0">
                  <a:pos x="T6" y="T7"/>
                </a:cxn>
                <a:cxn ang="0">
                  <a:pos x="T8" y="T9"/>
                </a:cxn>
              </a:cxnLst>
              <a:rect l="0" t="0" r="r" b="b"/>
              <a:pathLst>
                <a:path w="347" h="318">
                  <a:moveTo>
                    <a:pt x="173" y="0"/>
                  </a:moveTo>
                  <a:cubicBezTo>
                    <a:pt x="85" y="70"/>
                    <a:pt x="23" y="171"/>
                    <a:pt x="0" y="285"/>
                  </a:cubicBezTo>
                  <a:cubicBezTo>
                    <a:pt x="55" y="307"/>
                    <a:pt x="114" y="318"/>
                    <a:pt x="176" y="318"/>
                  </a:cubicBezTo>
                  <a:cubicBezTo>
                    <a:pt x="236" y="318"/>
                    <a:pt x="294" y="307"/>
                    <a:pt x="347" y="288"/>
                  </a:cubicBezTo>
                  <a:cubicBezTo>
                    <a:pt x="325" y="172"/>
                    <a:pt x="262" y="71"/>
                    <a:pt x="173" y="0"/>
                  </a:cubicBezTo>
                  <a:close/>
                </a:path>
              </a:pathLst>
            </a:custGeom>
            <a:solidFill>
              <a:schemeClr val="accent1">
                <a:lumMod val="60000"/>
                <a:lumOff val="40000"/>
              </a:schemeClr>
            </a:solidFill>
            <a:ln>
              <a:solidFill>
                <a:schemeClr val="accent1">
                  <a:lumMod val="60000"/>
                  <a:lumOff val="40000"/>
                </a:schemeClr>
              </a:solidFill>
            </a:ln>
          </p:spPr>
          <p:txBody>
            <a:bodyPr vert="horz" wrap="square" lIns="108000" tIns="108000" rIns="108000" bIns="36000" numCol="1" anchor="ctr" anchorCtr="0" compatLnSpc="1">
              <a:prstTxWarp prst="textNoShape">
                <a:avLst/>
              </a:prstTxWarp>
            </a:bodyPr>
            <a:lstStyle/>
            <a:p>
              <a:pPr algn="ctr"/>
              <a:endParaRPr lang="en-US" dirty="0">
                <a:solidFill>
                  <a:srgbClr val="FFFFFF"/>
                </a:solidFill>
              </a:endParaRPr>
            </a:p>
          </p:txBody>
        </p:sp>
        <p:sp>
          <p:nvSpPr>
            <p:cNvPr id="25" name="Rectangle 13"/>
            <p:cNvSpPr>
              <a:spLocks noChangeArrowheads="1"/>
            </p:cNvSpPr>
            <p:nvPr/>
          </p:nvSpPr>
          <p:spPr bwMode="gray">
            <a:xfrm>
              <a:off x="7146643" y="4166176"/>
              <a:ext cx="1273504" cy="646331"/>
            </a:xfrm>
            <a:prstGeom prst="rect">
              <a:avLst/>
            </a:prstGeom>
            <a:noFill/>
            <a:ln>
              <a:noFill/>
            </a:ln>
            <a:effectLst/>
            <a:extLst>
              <a:ext uri="{909E8E84-426E-40dd-AFC4-6F175D3DCCD1}">
                <a14:hiddenFill xmlns:a14="http://schemas.microsoft.com/office/drawing/2010/main" xmlns="">
                  <a:solidFill>
                    <a:srgbClr val="0061B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36000" rIns="108000" bIns="36000" anchor="ctr">
              <a:noAutofit/>
            </a:bodyPr>
            <a:lstStyle/>
            <a:p>
              <a:pPr algn="ctr" eaLnBrk="0" hangingPunct="0"/>
              <a:r>
                <a:rPr lang="en-US" altLang="de-DE" sz="1600" noProof="1">
                  <a:solidFill>
                    <a:srgbClr val="FFFFFF"/>
                  </a:solidFill>
                </a:rPr>
                <a:t>Technology and Data-Driven Solutions</a:t>
              </a:r>
            </a:p>
          </p:txBody>
        </p:sp>
        <p:sp>
          <p:nvSpPr>
            <p:cNvPr id="26" name="Rectangle 13"/>
            <p:cNvSpPr>
              <a:spLocks noChangeArrowheads="1"/>
            </p:cNvSpPr>
            <p:nvPr/>
          </p:nvSpPr>
          <p:spPr bwMode="gray">
            <a:xfrm>
              <a:off x="5106537" y="4166174"/>
              <a:ext cx="1273504" cy="646331"/>
            </a:xfrm>
            <a:prstGeom prst="rect">
              <a:avLst/>
            </a:prstGeom>
            <a:noFill/>
            <a:ln>
              <a:noFill/>
            </a:ln>
            <a:effectLst/>
            <a:extLst>
              <a:ext uri="{909E8E84-426E-40dd-AFC4-6F175D3DCCD1}">
                <a14:hiddenFill xmlns:a14="http://schemas.microsoft.com/office/drawing/2010/main" xmlns="">
                  <a:solidFill>
                    <a:srgbClr val="0061B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rIns="108000" anchor="ctr">
              <a:noAutofit/>
            </a:bodyPr>
            <a:lstStyle/>
            <a:p>
              <a:pPr algn="ctr" eaLnBrk="0" hangingPunct="0"/>
              <a:r>
                <a:rPr lang="en-US" altLang="de-DE" sz="1600" noProof="1">
                  <a:solidFill>
                    <a:srgbClr val="FFFFFF"/>
                  </a:solidFill>
                </a:rPr>
                <a:t>Self-Funded Health Plan Consulting Services</a:t>
              </a:r>
            </a:p>
          </p:txBody>
        </p:sp>
        <p:sp>
          <p:nvSpPr>
            <p:cNvPr id="27" name="Rectangle 13"/>
            <p:cNvSpPr>
              <a:spLocks noChangeArrowheads="1"/>
            </p:cNvSpPr>
            <p:nvPr/>
          </p:nvSpPr>
          <p:spPr bwMode="gray">
            <a:xfrm>
              <a:off x="6126144" y="2257496"/>
              <a:ext cx="1273504" cy="646331"/>
            </a:xfrm>
            <a:prstGeom prst="rect">
              <a:avLst/>
            </a:prstGeom>
            <a:noFill/>
            <a:ln>
              <a:noFill/>
            </a:ln>
            <a:effectLst/>
            <a:extLst>
              <a:ext uri="{909E8E84-426E-40dd-AFC4-6F175D3DCCD1}">
                <a14:hiddenFill xmlns:a14="http://schemas.microsoft.com/office/drawing/2010/main" xmlns="">
                  <a:solidFill>
                    <a:srgbClr val="0061B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36000" rIns="108000" bIns="36000" anchor="ctr">
              <a:noAutofit/>
            </a:bodyPr>
            <a:lstStyle/>
            <a:p>
              <a:pPr algn="ctr" eaLnBrk="0" hangingPunct="0"/>
              <a:r>
                <a:rPr lang="en-US" altLang="de-DE" sz="1600" noProof="1">
                  <a:solidFill>
                    <a:srgbClr val="646464"/>
                  </a:solidFill>
                </a:rPr>
                <a:t>Stop-Loss Insurance Services</a:t>
              </a:r>
            </a:p>
          </p:txBody>
        </p:sp>
        <p:sp>
          <p:nvSpPr>
            <p:cNvPr id="28" name="Ellipse 42"/>
            <p:cNvSpPr/>
            <p:nvPr/>
          </p:nvSpPr>
          <p:spPr bwMode="auto">
            <a:xfrm>
              <a:off x="6589975" y="1398310"/>
              <a:ext cx="359415" cy="479075"/>
            </a:xfrm>
            <a:prstGeom prst="ellipse">
              <a:avLst/>
            </a:prstGeom>
            <a:solidFill>
              <a:srgbClr val="D7D7D7"/>
            </a:solidFill>
            <a:ln w="38100">
              <a:solidFill>
                <a:schemeClr val="bg1"/>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29" name="Ellipse 48"/>
            <p:cNvSpPr/>
            <p:nvPr/>
          </p:nvSpPr>
          <p:spPr bwMode="auto">
            <a:xfrm>
              <a:off x="8060732" y="5052046"/>
              <a:ext cx="359415" cy="479075"/>
            </a:xfrm>
            <a:prstGeom prst="ellipse">
              <a:avLst/>
            </a:prstGeom>
            <a:solidFill>
              <a:schemeClr val="accent1"/>
            </a:solidFill>
            <a:ln w="38100">
              <a:solidFill>
                <a:schemeClr val="bg1"/>
              </a:solidFill>
            </a:ln>
            <a:effectLst>
              <a:outerShdw blurRad="25400" dist="127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0" name="Ellipse 51"/>
            <p:cNvSpPr/>
            <p:nvPr/>
          </p:nvSpPr>
          <p:spPr bwMode="auto">
            <a:xfrm>
              <a:off x="5111302" y="5039100"/>
              <a:ext cx="359415" cy="479075"/>
            </a:xfrm>
            <a:prstGeom prst="ellipse">
              <a:avLst/>
            </a:prstGeom>
            <a:solidFill>
              <a:schemeClr val="accent1">
                <a:lumMod val="40000"/>
                <a:lumOff val="60000"/>
              </a:schemeClr>
            </a:solidFill>
            <a:ln w="38100">
              <a:solidFill>
                <a:schemeClr val="bg1"/>
              </a:solidFill>
            </a:ln>
            <a:effectLst>
              <a:outerShdw blurRad="25400" dist="127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0127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794" y="-1"/>
            <a:ext cx="9144001"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796" y="2"/>
            <a:ext cx="9144000"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5400" dirty="0"/>
              <a:t>WHAT WE DO</a:t>
            </a:r>
          </a:p>
        </p:txBody>
      </p:sp>
    </p:spTree>
    <p:extLst>
      <p:ext uri="{BB962C8B-B14F-4D97-AF65-F5344CB8AC3E}">
        <p14:creationId xmlns:p14="http://schemas.microsoft.com/office/powerpoint/2010/main" val="158501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en-US" dirty="0"/>
              <a:t>What We Do</a:t>
            </a:r>
          </a:p>
        </p:txBody>
      </p:sp>
      <p:sp>
        <p:nvSpPr>
          <p:cNvPr id="20" name="Inhaltsplatzhalter 19"/>
          <p:cNvSpPr>
            <a:spLocks noGrp="1"/>
          </p:cNvSpPr>
          <p:nvPr>
            <p:ph sz="quarter" idx="17"/>
          </p:nvPr>
        </p:nvSpPr>
        <p:spPr/>
        <p:txBody>
          <a:bodyPr/>
          <a:lstStyle/>
          <a:p>
            <a:r>
              <a:rPr lang="en-US" dirty="0">
                <a:solidFill>
                  <a:schemeClr val="bg1">
                    <a:lumMod val="65000"/>
                  </a:schemeClr>
                </a:solidFill>
              </a:rPr>
              <a:t>Strategic Benefit Resources works with you to maximize the value you bring to your clients.  We take ownership of the stop-loss insurance process from start to finish, enhance your offerings and streamline your workflow by providing comprehensive stop-loss insurances services. </a:t>
            </a:r>
            <a:endParaRPr lang="en-GB" dirty="0">
              <a:solidFill>
                <a:schemeClr val="bg1">
                  <a:lumMod val="65000"/>
                </a:schemeClr>
              </a:solidFill>
            </a:endParaRPr>
          </a:p>
        </p:txBody>
      </p:sp>
      <p:sp>
        <p:nvSpPr>
          <p:cNvPr id="22" name="Inhaltsplatzhalter 21"/>
          <p:cNvSpPr>
            <a:spLocks noGrp="1"/>
          </p:cNvSpPr>
          <p:nvPr>
            <p:ph sz="quarter" idx="19"/>
          </p:nvPr>
        </p:nvSpPr>
        <p:spPr/>
        <p:txBody>
          <a:bodyPr/>
          <a:lstStyle/>
          <a:p>
            <a:r>
              <a:rPr lang="en-US" dirty="0">
                <a:solidFill>
                  <a:schemeClr val="bg1">
                    <a:lumMod val="65000"/>
                  </a:schemeClr>
                </a:solidFill>
              </a:rPr>
              <a:t>Our data-driven solutions, combine comprehensive analytics with innovative technologies and expert data management to enable our employee benefit broker partners and their clients to better manage their self-funded health plans. </a:t>
            </a:r>
            <a:endParaRPr lang="en-GB" dirty="0">
              <a:solidFill>
                <a:schemeClr val="bg1">
                  <a:lumMod val="65000"/>
                </a:schemeClr>
              </a:solidFill>
            </a:endParaRPr>
          </a:p>
        </p:txBody>
      </p:sp>
      <p:sp>
        <p:nvSpPr>
          <p:cNvPr id="26" name="Inhaltsplatzhalter 25"/>
          <p:cNvSpPr>
            <a:spLocks noGrp="1"/>
          </p:cNvSpPr>
          <p:nvPr>
            <p:ph sz="quarter" idx="32"/>
          </p:nvPr>
        </p:nvSpPr>
        <p:spPr/>
        <p:txBody>
          <a:bodyPr>
            <a:normAutofit fontScale="70000" lnSpcReduction="20000"/>
          </a:bodyPr>
          <a:lstStyle/>
          <a:p>
            <a:r>
              <a:rPr lang="en-US" noProof="1"/>
              <a:t>STOP-LOSS INSURANCE SERVICES</a:t>
            </a:r>
          </a:p>
        </p:txBody>
      </p:sp>
      <p:sp>
        <p:nvSpPr>
          <p:cNvPr id="27" name="Inhaltsplatzhalter 26"/>
          <p:cNvSpPr>
            <a:spLocks noGrp="1"/>
          </p:cNvSpPr>
          <p:nvPr>
            <p:ph sz="quarter" idx="33"/>
          </p:nvPr>
        </p:nvSpPr>
        <p:spPr/>
        <p:txBody>
          <a:bodyPr>
            <a:normAutofit fontScale="70000" lnSpcReduction="20000"/>
          </a:bodyPr>
          <a:lstStyle/>
          <a:p>
            <a:r>
              <a:rPr lang="en-US" noProof="1"/>
              <a:t>SELF-FUNDED HEALTH PLAN CONSULTING SERVICES</a:t>
            </a:r>
          </a:p>
        </p:txBody>
      </p:sp>
      <p:sp>
        <p:nvSpPr>
          <p:cNvPr id="28" name="Inhaltsplatzhalter 27"/>
          <p:cNvSpPr>
            <a:spLocks noGrp="1"/>
          </p:cNvSpPr>
          <p:nvPr>
            <p:ph sz="quarter" idx="34"/>
          </p:nvPr>
        </p:nvSpPr>
        <p:spPr/>
        <p:txBody>
          <a:bodyPr>
            <a:normAutofit fontScale="70000" lnSpcReduction="20000"/>
          </a:bodyPr>
          <a:lstStyle/>
          <a:p>
            <a:r>
              <a:rPr lang="en-US" noProof="1"/>
              <a:t>TECHNOLOGY AND DATA-DRIVEN SOLUTIONS</a:t>
            </a:r>
          </a:p>
        </p:txBody>
      </p:sp>
      <p:grpSp>
        <p:nvGrpSpPr>
          <p:cNvPr id="184" name="Gruppieren 183"/>
          <p:cNvGrpSpPr/>
          <p:nvPr/>
        </p:nvGrpSpPr>
        <p:grpSpPr>
          <a:xfrm>
            <a:off x="9145588" y="289872"/>
            <a:ext cx="466800" cy="468000"/>
            <a:chOff x="9582226" y="3402089"/>
            <a:chExt cx="777895" cy="777895"/>
          </a:xfrm>
        </p:grpSpPr>
        <p:sp>
          <p:nvSpPr>
            <p:cNvPr id="185" name="Rechteck 184"/>
            <p:cNvSpPr/>
            <p:nvPr/>
          </p:nvSpPr>
          <p:spPr bwMode="auto">
            <a:xfrm>
              <a:off x="9582226" y="3402089"/>
              <a:ext cx="777895" cy="777895"/>
            </a:xfrm>
            <a:prstGeom prst="rect">
              <a:avLst/>
            </a:prstGeom>
            <a:solidFill>
              <a:schemeClr val="accent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186" name="Group 29"/>
            <p:cNvGrpSpPr>
              <a:grpSpLocks noChangeAspect="1"/>
            </p:cNvGrpSpPr>
            <p:nvPr/>
          </p:nvGrpSpPr>
          <p:grpSpPr bwMode="auto">
            <a:xfrm>
              <a:off x="9705356" y="3557670"/>
              <a:ext cx="531635" cy="466630"/>
              <a:chOff x="5118" y="2712"/>
              <a:chExt cx="818" cy="718"/>
            </a:xfrm>
            <a:solidFill>
              <a:schemeClr val="bg1"/>
            </a:solidFill>
          </p:grpSpPr>
          <p:sp>
            <p:nvSpPr>
              <p:cNvPr id="187" name="Freeform 30"/>
              <p:cNvSpPr>
                <a:spLocks noEditPoints="1"/>
              </p:cNvSpPr>
              <p:nvPr/>
            </p:nvSpPr>
            <p:spPr bwMode="auto">
              <a:xfrm>
                <a:off x="5118" y="2712"/>
                <a:ext cx="818" cy="718"/>
              </a:xfrm>
              <a:custGeom>
                <a:avLst/>
                <a:gdLst>
                  <a:gd name="T0" fmla="*/ 324 w 346"/>
                  <a:gd name="T1" fmla="*/ 1 h 304"/>
                  <a:gd name="T2" fmla="*/ 22 w 346"/>
                  <a:gd name="T3" fmla="*/ 0 h 304"/>
                  <a:gd name="T4" fmla="*/ 0 w 346"/>
                  <a:gd name="T5" fmla="*/ 22 h 304"/>
                  <a:gd name="T6" fmla="*/ 0 w 346"/>
                  <a:gd name="T7" fmla="*/ 281 h 304"/>
                  <a:gd name="T8" fmla="*/ 21 w 346"/>
                  <a:gd name="T9" fmla="*/ 303 h 304"/>
                  <a:gd name="T10" fmla="*/ 324 w 346"/>
                  <a:gd name="T11" fmla="*/ 304 h 304"/>
                  <a:gd name="T12" fmla="*/ 346 w 346"/>
                  <a:gd name="T13" fmla="*/ 282 h 304"/>
                  <a:gd name="T14" fmla="*/ 346 w 346"/>
                  <a:gd name="T15" fmla="*/ 23 h 304"/>
                  <a:gd name="T16" fmla="*/ 324 w 346"/>
                  <a:gd name="T17" fmla="*/ 1 h 304"/>
                  <a:gd name="T18" fmla="*/ 329 w 346"/>
                  <a:gd name="T19" fmla="*/ 286 h 304"/>
                  <a:gd name="T20" fmla="*/ 17 w 346"/>
                  <a:gd name="T21" fmla="*/ 286 h 304"/>
                  <a:gd name="T22" fmla="*/ 17 w 346"/>
                  <a:gd name="T23" fmla="*/ 18 h 304"/>
                  <a:gd name="T24" fmla="*/ 329 w 346"/>
                  <a:gd name="T25" fmla="*/ 19 h 304"/>
                  <a:gd name="T26" fmla="*/ 329 w 346"/>
                  <a:gd name="T27" fmla="*/ 2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04">
                    <a:moveTo>
                      <a:pt x="324" y="1"/>
                    </a:moveTo>
                    <a:cubicBezTo>
                      <a:pt x="22" y="0"/>
                      <a:pt x="22" y="0"/>
                      <a:pt x="22" y="0"/>
                    </a:cubicBezTo>
                    <a:cubicBezTo>
                      <a:pt x="10" y="0"/>
                      <a:pt x="0" y="10"/>
                      <a:pt x="0" y="22"/>
                    </a:cubicBezTo>
                    <a:cubicBezTo>
                      <a:pt x="0" y="281"/>
                      <a:pt x="0" y="281"/>
                      <a:pt x="0" y="281"/>
                    </a:cubicBezTo>
                    <a:cubicBezTo>
                      <a:pt x="0" y="293"/>
                      <a:pt x="9" y="303"/>
                      <a:pt x="21" y="303"/>
                    </a:cubicBezTo>
                    <a:cubicBezTo>
                      <a:pt x="324" y="304"/>
                      <a:pt x="324" y="304"/>
                      <a:pt x="324" y="304"/>
                    </a:cubicBezTo>
                    <a:cubicBezTo>
                      <a:pt x="336" y="304"/>
                      <a:pt x="346" y="294"/>
                      <a:pt x="346" y="282"/>
                    </a:cubicBezTo>
                    <a:cubicBezTo>
                      <a:pt x="346" y="23"/>
                      <a:pt x="346" y="23"/>
                      <a:pt x="346" y="23"/>
                    </a:cubicBezTo>
                    <a:cubicBezTo>
                      <a:pt x="346" y="11"/>
                      <a:pt x="336" y="1"/>
                      <a:pt x="324" y="1"/>
                    </a:cubicBezTo>
                    <a:close/>
                    <a:moveTo>
                      <a:pt x="329" y="286"/>
                    </a:moveTo>
                    <a:cubicBezTo>
                      <a:pt x="17" y="286"/>
                      <a:pt x="17" y="286"/>
                      <a:pt x="17" y="286"/>
                    </a:cubicBezTo>
                    <a:cubicBezTo>
                      <a:pt x="17" y="18"/>
                      <a:pt x="17" y="18"/>
                      <a:pt x="17" y="18"/>
                    </a:cubicBezTo>
                    <a:cubicBezTo>
                      <a:pt x="329" y="19"/>
                      <a:pt x="329" y="19"/>
                      <a:pt x="329" y="19"/>
                    </a:cubicBezTo>
                    <a:lnTo>
                      <a:pt x="329" y="286"/>
                    </a:lnTo>
                    <a:close/>
                  </a:path>
                </a:pathLst>
              </a:custGeom>
              <a:grpFill/>
              <a:ln>
                <a:noFill/>
              </a:ln>
              <a:effectLst>
                <a:outerShdw blurRad="76200" dist="25400" dir="5400000" algn="ctr" rotWithShape="0">
                  <a:srgbClr val="000000">
                    <a:alpha val="2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31"/>
              <p:cNvSpPr>
                <a:spLocks noEditPoints="1"/>
              </p:cNvSpPr>
              <p:nvPr/>
            </p:nvSpPr>
            <p:spPr bwMode="auto">
              <a:xfrm>
                <a:off x="5527" y="2825"/>
                <a:ext cx="302" cy="265"/>
              </a:xfrm>
              <a:custGeom>
                <a:avLst/>
                <a:gdLst>
                  <a:gd name="T0" fmla="*/ 69 w 128"/>
                  <a:gd name="T1" fmla="*/ 31 h 112"/>
                  <a:gd name="T2" fmla="*/ 80 w 128"/>
                  <a:gd name="T3" fmla="*/ 42 h 112"/>
                  <a:gd name="T4" fmla="*/ 91 w 128"/>
                  <a:gd name="T5" fmla="*/ 31 h 112"/>
                  <a:gd name="T6" fmla="*/ 91 w 128"/>
                  <a:gd name="T7" fmla="*/ 31 h 112"/>
                  <a:gd name="T8" fmla="*/ 80 w 128"/>
                  <a:gd name="T9" fmla="*/ 20 h 112"/>
                  <a:gd name="T10" fmla="*/ 69 w 128"/>
                  <a:gd name="T11" fmla="*/ 31 h 112"/>
                  <a:gd name="T12" fmla="*/ 69 w 128"/>
                  <a:gd name="T13" fmla="*/ 31 h 112"/>
                  <a:gd name="T14" fmla="*/ 104 w 128"/>
                  <a:gd name="T15" fmla="*/ 96 h 112"/>
                  <a:gd name="T16" fmla="*/ 112 w 128"/>
                  <a:gd name="T17" fmla="*/ 96 h 112"/>
                  <a:gd name="T18" fmla="*/ 112 w 128"/>
                  <a:gd name="T19" fmla="*/ 88 h 112"/>
                  <a:gd name="T20" fmla="*/ 112 w 128"/>
                  <a:gd name="T21" fmla="*/ 72 h 112"/>
                  <a:gd name="T22" fmla="*/ 112 w 128"/>
                  <a:gd name="T23" fmla="*/ 48 h 112"/>
                  <a:gd name="T24" fmla="*/ 80 w 128"/>
                  <a:gd name="T25" fmla="*/ 72 h 112"/>
                  <a:gd name="T26" fmla="*/ 40 w 128"/>
                  <a:gd name="T27" fmla="*/ 40 h 112"/>
                  <a:gd name="T28" fmla="*/ 16 w 128"/>
                  <a:gd name="T29" fmla="*/ 64 h 112"/>
                  <a:gd name="T30" fmla="*/ 16 w 128"/>
                  <a:gd name="T31" fmla="*/ 72 h 112"/>
                  <a:gd name="T32" fmla="*/ 16 w 128"/>
                  <a:gd name="T33" fmla="*/ 88 h 112"/>
                  <a:gd name="T34" fmla="*/ 16 w 128"/>
                  <a:gd name="T35" fmla="*/ 96 h 112"/>
                  <a:gd name="T36" fmla="*/ 24 w 128"/>
                  <a:gd name="T37" fmla="*/ 96 h 112"/>
                  <a:gd name="T38" fmla="*/ 104 w 128"/>
                  <a:gd name="T39" fmla="*/ 96 h 112"/>
                  <a:gd name="T40" fmla="*/ 120 w 128"/>
                  <a:gd name="T41" fmla="*/ 0 h 112"/>
                  <a:gd name="T42" fmla="*/ 8 w 128"/>
                  <a:gd name="T43" fmla="*/ 0 h 112"/>
                  <a:gd name="T44" fmla="*/ 0 w 128"/>
                  <a:gd name="T45" fmla="*/ 8 h 112"/>
                  <a:gd name="T46" fmla="*/ 0 w 128"/>
                  <a:gd name="T47" fmla="*/ 104 h 112"/>
                  <a:gd name="T48" fmla="*/ 8 w 128"/>
                  <a:gd name="T49" fmla="*/ 112 h 112"/>
                  <a:gd name="T50" fmla="*/ 120 w 128"/>
                  <a:gd name="T51" fmla="*/ 112 h 112"/>
                  <a:gd name="T52" fmla="*/ 128 w 128"/>
                  <a:gd name="T53" fmla="*/ 104 h 112"/>
                  <a:gd name="T54" fmla="*/ 128 w 128"/>
                  <a:gd name="T55" fmla="*/ 8 h 112"/>
                  <a:gd name="T56" fmla="*/ 120 w 128"/>
                  <a:gd name="T57" fmla="*/ 0 h 112"/>
                  <a:gd name="T58" fmla="*/ 120 w 128"/>
                  <a:gd name="T59" fmla="*/ 104 h 112"/>
                  <a:gd name="T60" fmla="*/ 8 w 128"/>
                  <a:gd name="T61" fmla="*/ 104 h 112"/>
                  <a:gd name="T62" fmla="*/ 8 w 128"/>
                  <a:gd name="T63" fmla="*/ 8 h 112"/>
                  <a:gd name="T64" fmla="*/ 120 w 128"/>
                  <a:gd name="T65" fmla="*/ 8 h 112"/>
                  <a:gd name="T66" fmla="*/ 120 w 128"/>
                  <a:gd name="T6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2">
                    <a:moveTo>
                      <a:pt x="69" y="31"/>
                    </a:moveTo>
                    <a:cubicBezTo>
                      <a:pt x="69" y="37"/>
                      <a:pt x="74" y="42"/>
                      <a:pt x="80" y="42"/>
                    </a:cubicBezTo>
                    <a:cubicBezTo>
                      <a:pt x="86" y="42"/>
                      <a:pt x="91" y="37"/>
                      <a:pt x="91" y="31"/>
                    </a:cubicBezTo>
                    <a:cubicBezTo>
                      <a:pt x="91" y="31"/>
                      <a:pt x="91" y="31"/>
                      <a:pt x="91" y="31"/>
                    </a:cubicBezTo>
                    <a:cubicBezTo>
                      <a:pt x="91" y="25"/>
                      <a:pt x="86" y="20"/>
                      <a:pt x="80" y="20"/>
                    </a:cubicBezTo>
                    <a:cubicBezTo>
                      <a:pt x="74" y="20"/>
                      <a:pt x="69" y="25"/>
                      <a:pt x="69" y="31"/>
                    </a:cubicBezTo>
                    <a:cubicBezTo>
                      <a:pt x="69" y="31"/>
                      <a:pt x="69" y="31"/>
                      <a:pt x="69" y="31"/>
                    </a:cubicBezTo>
                    <a:close/>
                    <a:moveTo>
                      <a:pt x="104" y="96"/>
                    </a:moveTo>
                    <a:cubicBezTo>
                      <a:pt x="112" y="96"/>
                      <a:pt x="112" y="96"/>
                      <a:pt x="112" y="96"/>
                    </a:cubicBezTo>
                    <a:cubicBezTo>
                      <a:pt x="112" y="88"/>
                      <a:pt x="112" y="88"/>
                      <a:pt x="112" y="88"/>
                    </a:cubicBezTo>
                    <a:cubicBezTo>
                      <a:pt x="112" y="72"/>
                      <a:pt x="112" y="72"/>
                      <a:pt x="112" y="72"/>
                    </a:cubicBezTo>
                    <a:cubicBezTo>
                      <a:pt x="112" y="48"/>
                      <a:pt x="112" y="48"/>
                      <a:pt x="112" y="48"/>
                    </a:cubicBezTo>
                    <a:cubicBezTo>
                      <a:pt x="80" y="72"/>
                      <a:pt x="80" y="72"/>
                      <a:pt x="80" y="72"/>
                    </a:cubicBezTo>
                    <a:cubicBezTo>
                      <a:pt x="40" y="40"/>
                      <a:pt x="40" y="40"/>
                      <a:pt x="40" y="40"/>
                    </a:cubicBezTo>
                    <a:cubicBezTo>
                      <a:pt x="16" y="64"/>
                      <a:pt x="16" y="64"/>
                      <a:pt x="16" y="64"/>
                    </a:cubicBezTo>
                    <a:cubicBezTo>
                      <a:pt x="16" y="72"/>
                      <a:pt x="16" y="72"/>
                      <a:pt x="16" y="72"/>
                    </a:cubicBezTo>
                    <a:cubicBezTo>
                      <a:pt x="16" y="88"/>
                      <a:pt x="16" y="88"/>
                      <a:pt x="16" y="88"/>
                    </a:cubicBezTo>
                    <a:cubicBezTo>
                      <a:pt x="16" y="96"/>
                      <a:pt x="16" y="96"/>
                      <a:pt x="16" y="96"/>
                    </a:cubicBezTo>
                    <a:cubicBezTo>
                      <a:pt x="24" y="96"/>
                      <a:pt x="24" y="96"/>
                      <a:pt x="24" y="96"/>
                    </a:cubicBezTo>
                    <a:lnTo>
                      <a:pt x="104" y="96"/>
                    </a:lnTo>
                    <a:close/>
                    <a:moveTo>
                      <a:pt x="120" y="0"/>
                    </a:moveTo>
                    <a:cubicBezTo>
                      <a:pt x="8" y="0"/>
                      <a:pt x="8" y="0"/>
                      <a:pt x="8" y="0"/>
                    </a:cubicBezTo>
                    <a:cubicBezTo>
                      <a:pt x="3" y="0"/>
                      <a:pt x="0" y="4"/>
                      <a:pt x="0" y="8"/>
                    </a:cubicBezTo>
                    <a:cubicBezTo>
                      <a:pt x="0" y="104"/>
                      <a:pt x="0" y="104"/>
                      <a:pt x="0" y="104"/>
                    </a:cubicBezTo>
                    <a:cubicBezTo>
                      <a:pt x="0" y="109"/>
                      <a:pt x="3" y="112"/>
                      <a:pt x="8" y="112"/>
                    </a:cubicBezTo>
                    <a:cubicBezTo>
                      <a:pt x="120" y="112"/>
                      <a:pt x="120" y="112"/>
                      <a:pt x="120" y="112"/>
                    </a:cubicBezTo>
                    <a:cubicBezTo>
                      <a:pt x="124" y="112"/>
                      <a:pt x="128" y="109"/>
                      <a:pt x="128" y="104"/>
                    </a:cubicBezTo>
                    <a:cubicBezTo>
                      <a:pt x="128" y="8"/>
                      <a:pt x="128" y="8"/>
                      <a:pt x="128" y="8"/>
                    </a:cubicBezTo>
                    <a:cubicBezTo>
                      <a:pt x="128" y="4"/>
                      <a:pt x="124" y="0"/>
                      <a:pt x="120" y="0"/>
                    </a:cubicBezTo>
                    <a:close/>
                    <a:moveTo>
                      <a:pt x="120" y="104"/>
                    </a:moveTo>
                    <a:cubicBezTo>
                      <a:pt x="8" y="104"/>
                      <a:pt x="8" y="104"/>
                      <a:pt x="8" y="104"/>
                    </a:cubicBezTo>
                    <a:cubicBezTo>
                      <a:pt x="8" y="8"/>
                      <a:pt x="8" y="8"/>
                      <a:pt x="8" y="8"/>
                    </a:cubicBezTo>
                    <a:cubicBezTo>
                      <a:pt x="120" y="8"/>
                      <a:pt x="120" y="8"/>
                      <a:pt x="120" y="8"/>
                    </a:cubicBezTo>
                    <a:lnTo>
                      <a:pt x="12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32"/>
              <p:cNvSpPr>
                <a:spLocks/>
              </p:cNvSpPr>
              <p:nvPr/>
            </p:nvSpPr>
            <p:spPr bwMode="auto">
              <a:xfrm>
                <a:off x="5227" y="2835"/>
                <a:ext cx="253" cy="23"/>
              </a:xfrm>
              <a:custGeom>
                <a:avLst/>
                <a:gdLst>
                  <a:gd name="T0" fmla="*/ 0 w 107"/>
                  <a:gd name="T1" fmla="*/ 5 h 10"/>
                  <a:gd name="T2" fmla="*/ 4 w 107"/>
                  <a:gd name="T3" fmla="*/ 10 h 10"/>
                  <a:gd name="T4" fmla="*/ 103 w 107"/>
                  <a:gd name="T5" fmla="*/ 10 h 10"/>
                  <a:gd name="T6" fmla="*/ 107 w 107"/>
                  <a:gd name="T7" fmla="*/ 5 h 10"/>
                  <a:gd name="T8" fmla="*/ 103 w 107"/>
                  <a:gd name="T9" fmla="*/ 0 h 10"/>
                  <a:gd name="T10" fmla="*/ 4 w 107"/>
                  <a:gd name="T11" fmla="*/ 0 h 10"/>
                  <a:gd name="T12" fmla="*/ 0 w 107"/>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7" h="10">
                    <a:moveTo>
                      <a:pt x="0" y="5"/>
                    </a:moveTo>
                    <a:cubicBezTo>
                      <a:pt x="0" y="7"/>
                      <a:pt x="2" y="10"/>
                      <a:pt x="4" y="10"/>
                    </a:cubicBezTo>
                    <a:cubicBezTo>
                      <a:pt x="103" y="10"/>
                      <a:pt x="103" y="10"/>
                      <a:pt x="103" y="10"/>
                    </a:cubicBezTo>
                    <a:cubicBezTo>
                      <a:pt x="105" y="10"/>
                      <a:pt x="107" y="7"/>
                      <a:pt x="107" y="5"/>
                    </a:cubicBezTo>
                    <a:cubicBezTo>
                      <a:pt x="107" y="2"/>
                      <a:pt x="105" y="0"/>
                      <a:pt x="103" y="0"/>
                    </a:cubicBezTo>
                    <a:cubicBezTo>
                      <a:pt x="4" y="0"/>
                      <a:pt x="4" y="0"/>
                      <a:pt x="4" y="0"/>
                    </a:cubicBezTo>
                    <a:cubicBezTo>
                      <a:pt x="2"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33"/>
              <p:cNvSpPr>
                <a:spLocks/>
              </p:cNvSpPr>
              <p:nvPr/>
            </p:nvSpPr>
            <p:spPr bwMode="auto">
              <a:xfrm>
                <a:off x="5227" y="2948"/>
                <a:ext cx="253" cy="21"/>
              </a:xfrm>
              <a:custGeom>
                <a:avLst/>
                <a:gdLst>
                  <a:gd name="T0" fmla="*/ 0 w 107"/>
                  <a:gd name="T1" fmla="*/ 5 h 9"/>
                  <a:gd name="T2" fmla="*/ 4 w 107"/>
                  <a:gd name="T3" fmla="*/ 9 h 9"/>
                  <a:gd name="T4" fmla="*/ 103 w 107"/>
                  <a:gd name="T5" fmla="*/ 9 h 9"/>
                  <a:gd name="T6" fmla="*/ 107 w 107"/>
                  <a:gd name="T7" fmla="*/ 5 h 9"/>
                  <a:gd name="T8" fmla="*/ 103 w 107"/>
                  <a:gd name="T9" fmla="*/ 0 h 9"/>
                  <a:gd name="T10" fmla="*/ 4 w 107"/>
                  <a:gd name="T11" fmla="*/ 0 h 9"/>
                  <a:gd name="T12" fmla="*/ 0 w 10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107" h="9">
                    <a:moveTo>
                      <a:pt x="0" y="5"/>
                    </a:moveTo>
                    <a:cubicBezTo>
                      <a:pt x="0" y="7"/>
                      <a:pt x="2" y="9"/>
                      <a:pt x="4" y="9"/>
                    </a:cubicBezTo>
                    <a:cubicBezTo>
                      <a:pt x="103" y="9"/>
                      <a:pt x="103" y="9"/>
                      <a:pt x="103" y="9"/>
                    </a:cubicBezTo>
                    <a:cubicBezTo>
                      <a:pt x="105" y="9"/>
                      <a:pt x="107" y="7"/>
                      <a:pt x="107" y="5"/>
                    </a:cubicBezTo>
                    <a:cubicBezTo>
                      <a:pt x="107" y="2"/>
                      <a:pt x="105" y="0"/>
                      <a:pt x="103" y="0"/>
                    </a:cubicBezTo>
                    <a:cubicBezTo>
                      <a:pt x="4" y="0"/>
                      <a:pt x="4" y="0"/>
                      <a:pt x="4" y="0"/>
                    </a:cubicBezTo>
                    <a:cubicBezTo>
                      <a:pt x="2"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Freeform 34"/>
              <p:cNvSpPr>
                <a:spLocks/>
              </p:cNvSpPr>
              <p:nvPr/>
            </p:nvSpPr>
            <p:spPr bwMode="auto">
              <a:xfrm>
                <a:off x="5227" y="3062"/>
                <a:ext cx="253" cy="21"/>
              </a:xfrm>
              <a:custGeom>
                <a:avLst/>
                <a:gdLst>
                  <a:gd name="T0" fmla="*/ 0 w 107"/>
                  <a:gd name="T1" fmla="*/ 4 h 9"/>
                  <a:gd name="T2" fmla="*/ 4 w 107"/>
                  <a:gd name="T3" fmla="*/ 9 h 9"/>
                  <a:gd name="T4" fmla="*/ 103 w 107"/>
                  <a:gd name="T5" fmla="*/ 9 h 9"/>
                  <a:gd name="T6" fmla="*/ 107 w 107"/>
                  <a:gd name="T7" fmla="*/ 4 h 9"/>
                  <a:gd name="T8" fmla="*/ 103 w 107"/>
                  <a:gd name="T9" fmla="*/ 0 h 9"/>
                  <a:gd name="T10" fmla="*/ 4 w 107"/>
                  <a:gd name="T11" fmla="*/ 0 h 9"/>
                  <a:gd name="T12" fmla="*/ 0 w 10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7" h="9">
                    <a:moveTo>
                      <a:pt x="0" y="4"/>
                    </a:moveTo>
                    <a:cubicBezTo>
                      <a:pt x="0" y="7"/>
                      <a:pt x="2" y="9"/>
                      <a:pt x="4" y="9"/>
                    </a:cubicBezTo>
                    <a:cubicBezTo>
                      <a:pt x="103" y="9"/>
                      <a:pt x="103" y="9"/>
                      <a:pt x="103" y="9"/>
                    </a:cubicBezTo>
                    <a:cubicBezTo>
                      <a:pt x="105" y="9"/>
                      <a:pt x="107" y="7"/>
                      <a:pt x="107" y="4"/>
                    </a:cubicBezTo>
                    <a:cubicBezTo>
                      <a:pt x="107" y="2"/>
                      <a:pt x="105" y="0"/>
                      <a:pt x="103"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35"/>
              <p:cNvSpPr>
                <a:spLocks/>
              </p:cNvSpPr>
              <p:nvPr/>
            </p:nvSpPr>
            <p:spPr bwMode="auto">
              <a:xfrm>
                <a:off x="5227" y="3173"/>
                <a:ext cx="605" cy="21"/>
              </a:xfrm>
              <a:custGeom>
                <a:avLst/>
                <a:gdLst>
                  <a:gd name="T0" fmla="*/ 0 w 256"/>
                  <a:gd name="T1" fmla="*/ 5 h 9"/>
                  <a:gd name="T2" fmla="*/ 4 w 256"/>
                  <a:gd name="T3" fmla="*/ 9 h 9"/>
                  <a:gd name="T4" fmla="*/ 252 w 256"/>
                  <a:gd name="T5" fmla="*/ 9 h 9"/>
                  <a:gd name="T6" fmla="*/ 256 w 256"/>
                  <a:gd name="T7" fmla="*/ 5 h 9"/>
                  <a:gd name="T8" fmla="*/ 252 w 256"/>
                  <a:gd name="T9" fmla="*/ 0 h 9"/>
                  <a:gd name="T10" fmla="*/ 4 w 256"/>
                  <a:gd name="T11" fmla="*/ 0 h 9"/>
                  <a:gd name="T12" fmla="*/ 0 w 25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56" h="9">
                    <a:moveTo>
                      <a:pt x="0" y="5"/>
                    </a:moveTo>
                    <a:cubicBezTo>
                      <a:pt x="0" y="7"/>
                      <a:pt x="2" y="9"/>
                      <a:pt x="4" y="9"/>
                    </a:cubicBezTo>
                    <a:cubicBezTo>
                      <a:pt x="252" y="9"/>
                      <a:pt x="252" y="9"/>
                      <a:pt x="252" y="9"/>
                    </a:cubicBezTo>
                    <a:cubicBezTo>
                      <a:pt x="254" y="9"/>
                      <a:pt x="256" y="7"/>
                      <a:pt x="256" y="5"/>
                    </a:cubicBezTo>
                    <a:cubicBezTo>
                      <a:pt x="256" y="2"/>
                      <a:pt x="254" y="0"/>
                      <a:pt x="252" y="0"/>
                    </a:cubicBezTo>
                    <a:cubicBezTo>
                      <a:pt x="4" y="0"/>
                      <a:pt x="4" y="0"/>
                      <a:pt x="4" y="0"/>
                    </a:cubicBezTo>
                    <a:cubicBezTo>
                      <a:pt x="2"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36"/>
              <p:cNvSpPr>
                <a:spLocks/>
              </p:cNvSpPr>
              <p:nvPr/>
            </p:nvSpPr>
            <p:spPr bwMode="auto">
              <a:xfrm>
                <a:off x="5227" y="3286"/>
                <a:ext cx="605" cy="21"/>
              </a:xfrm>
              <a:custGeom>
                <a:avLst/>
                <a:gdLst>
                  <a:gd name="T0" fmla="*/ 0 w 256"/>
                  <a:gd name="T1" fmla="*/ 4 h 9"/>
                  <a:gd name="T2" fmla="*/ 4 w 256"/>
                  <a:gd name="T3" fmla="*/ 9 h 9"/>
                  <a:gd name="T4" fmla="*/ 252 w 256"/>
                  <a:gd name="T5" fmla="*/ 9 h 9"/>
                  <a:gd name="T6" fmla="*/ 256 w 256"/>
                  <a:gd name="T7" fmla="*/ 4 h 9"/>
                  <a:gd name="T8" fmla="*/ 252 w 256"/>
                  <a:gd name="T9" fmla="*/ 0 h 9"/>
                  <a:gd name="T10" fmla="*/ 4 w 256"/>
                  <a:gd name="T11" fmla="*/ 0 h 9"/>
                  <a:gd name="T12" fmla="*/ 0 w 256"/>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56" h="9">
                    <a:moveTo>
                      <a:pt x="0" y="4"/>
                    </a:moveTo>
                    <a:cubicBezTo>
                      <a:pt x="0" y="7"/>
                      <a:pt x="2" y="9"/>
                      <a:pt x="4" y="9"/>
                    </a:cubicBezTo>
                    <a:cubicBezTo>
                      <a:pt x="252" y="9"/>
                      <a:pt x="252" y="9"/>
                      <a:pt x="252" y="9"/>
                    </a:cubicBezTo>
                    <a:cubicBezTo>
                      <a:pt x="254" y="9"/>
                      <a:pt x="256" y="7"/>
                      <a:pt x="256" y="4"/>
                    </a:cubicBezTo>
                    <a:cubicBezTo>
                      <a:pt x="256" y="2"/>
                      <a:pt x="254" y="0"/>
                      <a:pt x="252"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4" name="Bildplatzhalter 3"/>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4466" r="4466"/>
          <a:stretch>
            <a:fillRect/>
          </a:stretch>
        </p:blipFill>
        <p:spPr/>
      </p:pic>
      <p:pic>
        <p:nvPicPr>
          <p:cNvPr id="7" name="Bildplatzhalter 6"/>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t="3766" b="3766"/>
          <a:stretch>
            <a:fillRect/>
          </a:stretch>
        </p:blipFill>
        <p:spPr/>
      </p:pic>
      <p:pic>
        <p:nvPicPr>
          <p:cNvPr id="10" name="Bildplatzhalter 9"/>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682" r="682"/>
          <a:stretch>
            <a:fillRect/>
          </a:stretch>
        </p:blipFill>
        <p:spPr/>
      </p:pic>
      <p:sp>
        <p:nvSpPr>
          <p:cNvPr id="24" name="Inhaltsplatzhalter 19"/>
          <p:cNvSpPr>
            <a:spLocks noGrp="1"/>
          </p:cNvSpPr>
          <p:nvPr>
            <p:ph sz="quarter" idx="17"/>
          </p:nvPr>
        </p:nvSpPr>
        <p:spPr>
          <a:xfrm>
            <a:off x="3165273" y="4021805"/>
            <a:ext cx="2814179" cy="1723881"/>
          </a:xfrm>
        </p:spPr>
        <p:txBody>
          <a:bodyPr/>
          <a:lstStyle/>
          <a:p>
            <a:r>
              <a:rPr lang="en-US" dirty="0">
                <a:solidFill>
                  <a:schemeClr val="bg1">
                    <a:lumMod val="65000"/>
                  </a:schemeClr>
                </a:solidFill>
              </a:rPr>
              <a:t>Whether its helping manage the components of a self-funded health plan or structuring complex group purchasing deals, SBR can be your back-office self-funded health plan expert. Regardless of your needs, the Strategic Benefit Resources team has the expertise to help add value to your business. </a:t>
            </a:r>
          </a:p>
        </p:txBody>
      </p:sp>
    </p:spTree>
    <p:extLst>
      <p:ext uri="{BB962C8B-B14F-4D97-AF65-F5344CB8AC3E}">
        <p14:creationId xmlns:p14="http://schemas.microsoft.com/office/powerpoint/2010/main" val="10283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7601" t="16516" r="1247" b="14792"/>
          <a:stretch/>
        </p:blipFill>
        <p:spPr bwMode="gray">
          <a:xfrm>
            <a:off x="794" y="-1"/>
            <a:ext cx="9144001" cy="580320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gray">
          <a:xfrm>
            <a:off x="0" y="2"/>
            <a:ext cx="9153263" cy="5803200"/>
          </a:xfrm>
          <a:prstGeom prst="rect">
            <a:avLst/>
          </a:prstGeom>
          <a:solidFill>
            <a:schemeClr val="accent1">
              <a:lumMod val="50000"/>
              <a:alpha val="40000"/>
            </a:schemeClr>
          </a:soli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8" name="Titel 7"/>
          <p:cNvSpPr>
            <a:spLocks noGrp="1"/>
          </p:cNvSpPr>
          <p:nvPr>
            <p:ph type="title"/>
          </p:nvPr>
        </p:nvSpPr>
        <p:spPr bwMode="gray"/>
        <p:txBody>
          <a:bodyPr/>
          <a:lstStyle/>
          <a:p>
            <a:r>
              <a:rPr lang="en-US" sz="5400" dirty="0"/>
              <a:t>STOP-LOSS INSURANCE SERVICES</a:t>
            </a:r>
          </a:p>
        </p:txBody>
      </p:sp>
    </p:spTree>
    <p:extLst>
      <p:ext uri="{BB962C8B-B14F-4D97-AF65-F5344CB8AC3E}">
        <p14:creationId xmlns:p14="http://schemas.microsoft.com/office/powerpoint/2010/main" val="2148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p:txBody>
          <a:bodyPr/>
          <a:lstStyle/>
          <a:p>
            <a:r>
              <a:rPr lang="en-US" sz="2400" dirty="0"/>
              <a:t>Stop-Loss Insurance </a:t>
            </a:r>
            <a:br>
              <a:rPr lang="en-US" sz="2400" dirty="0"/>
            </a:br>
            <a:r>
              <a:rPr lang="en-US" sz="2400" dirty="0"/>
              <a:t>Services</a:t>
            </a:r>
          </a:p>
        </p:txBody>
      </p:sp>
      <p:sp>
        <p:nvSpPr>
          <p:cNvPr id="13" name="Rechteck 19"/>
          <p:cNvSpPr/>
          <p:nvPr/>
        </p:nvSpPr>
        <p:spPr bwMode="gray">
          <a:xfrm>
            <a:off x="3222638" y="1555207"/>
            <a:ext cx="5516337" cy="424799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144000" bIns="108000" rtlCol="0" anchor="t" anchorCtr="0"/>
          <a:lstStyle/>
          <a:p>
            <a:pPr defTabSz="801688">
              <a:spcAft>
                <a:spcPts val="600"/>
              </a:spcAft>
            </a:pPr>
            <a:r>
              <a:rPr lang="en-US" sz="1200" dirty="0">
                <a:solidFill>
                  <a:schemeClr val="tx1"/>
                </a:solidFill>
                <a:latin typeface="Calibri Light" panose="020F0302020204030204" pitchFamily="34" charset="0"/>
              </a:rPr>
              <a:t>We understand the complexity of medical stop-loss insurance, the underlying contract details and why they are important. Negotiations are not specific to rate alone. We work with industry leading carriers to analyze their contracts, understand their value added services and ensure we’re delivering the best available benefits package to you and your clients.</a:t>
            </a:r>
          </a:p>
        </p:txBody>
      </p:sp>
      <p:sp>
        <p:nvSpPr>
          <p:cNvPr id="14" name="Rectangle 13"/>
          <p:cNvSpPr/>
          <p:nvPr/>
        </p:nvSpPr>
        <p:spPr bwMode="auto">
          <a:xfrm>
            <a:off x="3487189" y="3328837"/>
            <a:ext cx="2468880" cy="2365381"/>
          </a:xfrm>
          <a:prstGeom prst="rect">
            <a:avLst/>
          </a:prstGeom>
          <a:solidFill>
            <a:schemeClr val="accent1">
              <a:lumMod val="20000"/>
              <a:lumOff val="80000"/>
            </a:schemeClr>
          </a:solidFill>
          <a:ln w="12700">
            <a:noFill/>
            <a:round/>
            <a:headEnd/>
            <a:tailEnd/>
          </a:ln>
        </p:spPr>
        <p:txBody>
          <a:bodyPr rtlCol="0" anchor="t"/>
          <a:lstStyle/>
          <a:p>
            <a:pPr marL="171450" indent="-171450">
              <a:buFont typeface="Arial" panose="020B0604020202020204" pitchFamily="34" charset="0"/>
              <a:buChar char="•"/>
            </a:pPr>
            <a:r>
              <a:rPr lang="en-US" sz="1100" dirty="0"/>
              <a:t>Web-Based Intake (HIPAA Compliant)</a:t>
            </a:r>
          </a:p>
          <a:p>
            <a:pPr marL="171450" indent="-171450">
              <a:buFont typeface="Arial" panose="020B0604020202020204" pitchFamily="34" charset="0"/>
              <a:buChar char="•"/>
            </a:pPr>
            <a:r>
              <a:rPr lang="en-US" sz="1100" dirty="0"/>
              <a:t>Renewal/New Case Submission Review</a:t>
            </a:r>
          </a:p>
          <a:p>
            <a:pPr marL="171450" indent="-171450">
              <a:buFont typeface="Arial" panose="020B0604020202020204" pitchFamily="34" charset="0"/>
              <a:buChar char="•"/>
            </a:pPr>
            <a:r>
              <a:rPr lang="en-US" sz="1100" dirty="0"/>
              <a:t>Prepare Request for Stop-Loss Proposal Market Submission</a:t>
            </a:r>
          </a:p>
          <a:p>
            <a:pPr marL="171450" indent="-171450">
              <a:buFont typeface="Arial" panose="020B0604020202020204" pitchFamily="34" charset="0"/>
              <a:buChar char="•"/>
            </a:pPr>
            <a:r>
              <a:rPr lang="en-US" sz="1100" dirty="0"/>
              <a:t>Negotiate Pricing, Terms and Conditions</a:t>
            </a:r>
          </a:p>
          <a:p>
            <a:pPr marL="171450" indent="-171450">
              <a:buFont typeface="Arial" panose="020B0604020202020204" pitchFamily="34" charset="0"/>
              <a:buChar char="•"/>
            </a:pPr>
            <a:r>
              <a:rPr lang="en-US" sz="1100" dirty="0"/>
              <a:t>Stop-Loss Marketing Report</a:t>
            </a:r>
          </a:p>
        </p:txBody>
      </p:sp>
      <p:sp>
        <p:nvSpPr>
          <p:cNvPr id="16" name="Rectangle 15"/>
          <p:cNvSpPr/>
          <p:nvPr/>
        </p:nvSpPr>
        <p:spPr bwMode="auto">
          <a:xfrm>
            <a:off x="6113082" y="3328837"/>
            <a:ext cx="2468880" cy="2361218"/>
          </a:xfrm>
          <a:prstGeom prst="rect">
            <a:avLst/>
          </a:prstGeom>
          <a:solidFill>
            <a:schemeClr val="accent1">
              <a:lumMod val="20000"/>
              <a:lumOff val="80000"/>
            </a:schemeClr>
          </a:solidFill>
          <a:ln w="12700">
            <a:noFill/>
            <a:round/>
            <a:headEnd/>
            <a:tailEnd/>
          </a:ln>
        </p:spPr>
        <p:txBody>
          <a:bodyPr rtlCol="0" anchor="t"/>
          <a:lstStyle/>
          <a:p>
            <a:pPr marL="171450" indent="-171450">
              <a:buFont typeface="Arial" panose="020B0604020202020204" pitchFamily="34" charset="0"/>
              <a:buChar char="•"/>
            </a:pPr>
            <a:r>
              <a:rPr lang="en-US" sz="1100" dirty="0"/>
              <a:t>Analyze and Optimize Stop-Loss Market Results – SL Advisor 3.0</a:t>
            </a:r>
            <a:endParaRPr lang="en-US" sz="700" dirty="0"/>
          </a:p>
          <a:p>
            <a:pPr marL="171450" indent="-171450">
              <a:buFont typeface="Arial" panose="020B0604020202020204" pitchFamily="34" charset="0"/>
              <a:buChar char="•"/>
            </a:pPr>
            <a:r>
              <a:rPr lang="en-US" sz="1100" dirty="0"/>
              <a:t>Plan Design Optimization</a:t>
            </a:r>
            <a:endParaRPr lang="en-US" sz="700" dirty="0"/>
          </a:p>
          <a:p>
            <a:pPr marL="171450" indent="-171450">
              <a:buFont typeface="Arial" panose="020B0604020202020204" pitchFamily="34" charset="0"/>
              <a:buChar char="•"/>
            </a:pPr>
            <a:r>
              <a:rPr lang="en-US" sz="1100" dirty="0"/>
              <a:t>Analyze Case Specific Health Risk</a:t>
            </a:r>
          </a:p>
          <a:p>
            <a:pPr marL="171450" indent="-171450">
              <a:buFont typeface="Arial" panose="020B0604020202020204" pitchFamily="34" charset="0"/>
              <a:buChar char="•"/>
            </a:pPr>
            <a:r>
              <a:rPr lang="en-US" sz="1100" dirty="0"/>
              <a:t>Insured to Self-Funded Plan Analysis</a:t>
            </a:r>
          </a:p>
          <a:p>
            <a:pPr marL="171450" indent="-171450">
              <a:buFont typeface="Arial" panose="020B0604020202020204" pitchFamily="34" charset="0"/>
              <a:buChar char="•"/>
            </a:pPr>
            <a:r>
              <a:rPr lang="en-US" sz="1100" dirty="0"/>
              <a:t>Provider Network Evaluation</a:t>
            </a:r>
          </a:p>
          <a:p>
            <a:pPr marL="171450" indent="-171450">
              <a:buFont typeface="Arial" panose="020B0604020202020204" pitchFamily="34" charset="0"/>
              <a:buChar char="•"/>
            </a:pPr>
            <a:r>
              <a:rPr lang="en-US" sz="1100" dirty="0"/>
              <a:t>Reference Based Pricing Analysis</a:t>
            </a:r>
          </a:p>
          <a:p>
            <a:pPr marL="171450" indent="-171450">
              <a:buFont typeface="Arial" panose="020B0604020202020204" pitchFamily="34" charset="0"/>
              <a:buChar char="•"/>
            </a:pPr>
            <a:r>
              <a:rPr lang="en-US" sz="1100" dirty="0"/>
              <a:t>PBM Analysis</a:t>
            </a:r>
          </a:p>
          <a:p>
            <a:pPr marL="171450" indent="-171450">
              <a:buFont typeface="Arial" panose="020B0604020202020204" pitchFamily="34" charset="0"/>
              <a:buChar char="•"/>
            </a:pPr>
            <a:r>
              <a:rPr lang="en-US" sz="1100" dirty="0"/>
              <a:t>Cost Containment Program Evaluation and Strategies</a:t>
            </a:r>
          </a:p>
          <a:p>
            <a:pPr marL="171450" indent="-171450">
              <a:buFont typeface="Arial" panose="020B0604020202020204" pitchFamily="34" charset="0"/>
              <a:buChar char="•"/>
            </a:pPr>
            <a:r>
              <a:rPr lang="en-US" sz="1100" dirty="0"/>
              <a:t>Financial Underwriting and Premium Equivalent Rate Development</a:t>
            </a:r>
          </a:p>
          <a:p>
            <a:pPr marL="171450" indent="-171450">
              <a:buFont typeface="Arial" panose="020B0604020202020204" pitchFamily="34" charset="0"/>
              <a:buChar char="•"/>
            </a:pPr>
            <a:endParaRPr lang="en-US" sz="700" dirty="0"/>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1200" dirty="0"/>
          </a:p>
        </p:txBody>
      </p:sp>
      <p:sp>
        <p:nvSpPr>
          <p:cNvPr id="22" name="Rectangle 21"/>
          <p:cNvSpPr/>
          <p:nvPr/>
        </p:nvSpPr>
        <p:spPr bwMode="auto">
          <a:xfrm>
            <a:off x="3487189" y="2979703"/>
            <a:ext cx="2468880" cy="349134"/>
          </a:xfrm>
          <a:prstGeom prst="rect">
            <a:avLst/>
          </a:prstGeom>
          <a:solidFill>
            <a:schemeClr val="accent1">
              <a:lumMod val="40000"/>
              <a:lumOff val="60000"/>
            </a:schemeClr>
          </a:solidFill>
          <a:ln w="12700">
            <a:noFill/>
            <a:round/>
            <a:headEnd/>
            <a:tailEnd/>
          </a:ln>
        </p:spPr>
        <p:txBody>
          <a:bodyPr rtlCol="0" anchor="ctr"/>
          <a:lstStyle/>
          <a:p>
            <a:r>
              <a:rPr lang="en-US" dirty="0"/>
              <a:t>Transactional</a:t>
            </a:r>
          </a:p>
        </p:txBody>
      </p:sp>
      <p:sp>
        <p:nvSpPr>
          <p:cNvPr id="23" name="Rectangle 22"/>
          <p:cNvSpPr/>
          <p:nvPr/>
        </p:nvSpPr>
        <p:spPr bwMode="auto">
          <a:xfrm>
            <a:off x="6113082" y="2978880"/>
            <a:ext cx="2468880" cy="349134"/>
          </a:xfrm>
          <a:prstGeom prst="rect">
            <a:avLst/>
          </a:prstGeom>
          <a:solidFill>
            <a:schemeClr val="accent1">
              <a:lumMod val="40000"/>
              <a:lumOff val="60000"/>
            </a:schemeClr>
          </a:solidFill>
          <a:ln w="12700">
            <a:noFill/>
            <a:round/>
            <a:headEnd/>
            <a:tailEnd/>
          </a:ln>
        </p:spPr>
        <p:txBody>
          <a:bodyPr rtlCol="0" anchor="ctr"/>
          <a:lstStyle/>
          <a:p>
            <a:r>
              <a:rPr lang="en-US" dirty="0"/>
              <a:t>Consultative</a:t>
            </a:r>
          </a:p>
        </p:txBody>
      </p:sp>
      <p:sp>
        <p:nvSpPr>
          <p:cNvPr id="25" name="Rechteck 20" descr="PresentationLoad.com"/>
          <p:cNvSpPr/>
          <p:nvPr/>
        </p:nvSpPr>
        <p:spPr bwMode="gray">
          <a:xfrm>
            <a:off x="415133" y="1556028"/>
            <a:ext cx="2807505" cy="128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latin typeface="Bebas Neue" panose="020B0506020202020201" pitchFamily="34" charset="0"/>
              </a:rPr>
              <a:t>Stop-Loss Marketing and Risk Decision Support Analytics </a:t>
            </a:r>
          </a:p>
        </p:txBody>
      </p:sp>
      <p:sp>
        <p:nvSpPr>
          <p:cNvPr id="26" name="Rechteck 18" descr="PresentationLoad.com"/>
          <p:cNvSpPr/>
          <p:nvPr/>
        </p:nvSpPr>
        <p:spPr bwMode="gray">
          <a:xfrm>
            <a:off x="415131" y="4523041"/>
            <a:ext cx="2699731"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pPr>
              <a:lnSpc>
                <a:spcPct val="80000"/>
              </a:lnSpc>
            </a:pPr>
            <a:r>
              <a:rPr lang="en-US" sz="2000" dirty="0">
                <a:solidFill>
                  <a:schemeClr val="bg2">
                    <a:lumMod val="50000"/>
                  </a:schemeClr>
                </a:solidFill>
                <a:latin typeface="Bebas Neue" panose="020B0506020202020201" pitchFamily="34" charset="0"/>
              </a:rPr>
              <a:t>Stop-Loss Claims Management </a:t>
            </a:r>
          </a:p>
        </p:txBody>
      </p:sp>
      <p:sp>
        <p:nvSpPr>
          <p:cNvPr id="27" name="Rechteck 18" descr="PresentationLoad.com"/>
          <p:cNvSpPr/>
          <p:nvPr/>
        </p:nvSpPr>
        <p:spPr bwMode="gray">
          <a:xfrm>
            <a:off x="415133" y="3039534"/>
            <a:ext cx="2699731"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pPr>
              <a:lnSpc>
                <a:spcPct val="80000"/>
              </a:lnSpc>
            </a:pPr>
            <a:r>
              <a:rPr lang="en-US" sz="2000" dirty="0">
                <a:solidFill>
                  <a:schemeClr val="bg2">
                    <a:lumMod val="50000"/>
                  </a:schemeClr>
                </a:solidFill>
                <a:latin typeface="Bebas Neue" panose="020B0506020202020201" pitchFamily="34" charset="0"/>
              </a:rPr>
              <a:t>Policy Disclosure and Implementation Management </a:t>
            </a:r>
          </a:p>
        </p:txBody>
      </p:sp>
      <p:pic>
        <p:nvPicPr>
          <p:cNvPr id="2" name="Picture 1">
            <a:extLst>
              <a:ext uri="{FF2B5EF4-FFF2-40B4-BE49-F238E27FC236}">
                <a16:creationId xmlns:a16="http://schemas.microsoft.com/office/drawing/2014/main" id="{BDDB6365-3B07-41D4-A7DE-7CC33F44BDA0}"/>
              </a:ext>
            </a:extLst>
          </p:cNvPr>
          <p:cNvPicPr>
            <a:picLocks noChangeAspect="1"/>
          </p:cNvPicPr>
          <p:nvPr/>
        </p:nvPicPr>
        <p:blipFill>
          <a:blip r:embed="rId2"/>
          <a:stretch>
            <a:fillRect/>
          </a:stretch>
        </p:blipFill>
        <p:spPr>
          <a:xfrm>
            <a:off x="3863296" y="167403"/>
            <a:ext cx="4121253" cy="1201016"/>
          </a:xfrm>
          <a:prstGeom prst="rect">
            <a:avLst/>
          </a:prstGeom>
        </p:spPr>
      </p:pic>
    </p:spTree>
    <p:extLst>
      <p:ext uri="{BB962C8B-B14F-4D97-AF65-F5344CB8AC3E}">
        <p14:creationId xmlns:p14="http://schemas.microsoft.com/office/powerpoint/2010/main" val="15152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p:txBody>
          <a:bodyPr/>
          <a:lstStyle/>
          <a:p>
            <a:r>
              <a:rPr lang="en-US" dirty="0"/>
              <a:t>Stop-Loss Insurance </a:t>
            </a:r>
            <a:br>
              <a:rPr lang="en-US" dirty="0"/>
            </a:br>
            <a:r>
              <a:rPr lang="en-US" dirty="0"/>
              <a:t>Services</a:t>
            </a:r>
            <a:endParaRPr lang="en-US" noProof="1"/>
          </a:p>
        </p:txBody>
      </p:sp>
      <p:grpSp>
        <p:nvGrpSpPr>
          <p:cNvPr id="15" name="Gruppieren 14"/>
          <p:cNvGrpSpPr/>
          <p:nvPr/>
        </p:nvGrpSpPr>
        <p:grpSpPr bwMode="gray">
          <a:xfrm>
            <a:off x="415132" y="1555207"/>
            <a:ext cx="8323843" cy="4247995"/>
            <a:chOff x="540002" y="1555206"/>
            <a:chExt cx="11121755" cy="4247995"/>
          </a:xfrm>
        </p:grpSpPr>
        <p:sp>
          <p:nvSpPr>
            <p:cNvPr id="16" name="Rechteck 15" descr="PresentationLoad.com"/>
            <p:cNvSpPr/>
            <p:nvPr/>
          </p:nvSpPr>
          <p:spPr bwMode="gray">
            <a:xfrm>
              <a:off x="540003" y="1555206"/>
              <a:ext cx="3607198"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solidFill>
                    <a:schemeClr val="bg2">
                      <a:lumMod val="50000"/>
                    </a:schemeClr>
                  </a:solidFill>
                  <a:latin typeface="Bebas Neue" panose="020B0506020202020201" pitchFamily="34" charset="0"/>
                </a:rPr>
                <a:t>Stop-Loss Marketing and Risk Decision Support Analytics </a:t>
              </a:r>
            </a:p>
          </p:txBody>
        </p:sp>
        <p:grpSp>
          <p:nvGrpSpPr>
            <p:cNvPr id="18" name="Gruppieren 17"/>
            <p:cNvGrpSpPr/>
            <p:nvPr/>
          </p:nvGrpSpPr>
          <p:grpSpPr bwMode="gray">
            <a:xfrm>
              <a:off x="540003" y="1555206"/>
              <a:ext cx="11121754" cy="4247994"/>
              <a:chOff x="540003" y="1555206"/>
              <a:chExt cx="11121754" cy="4247994"/>
            </a:xfrm>
          </p:grpSpPr>
          <p:sp>
            <p:nvSpPr>
              <p:cNvPr id="20" name="Rechteck 19"/>
              <p:cNvSpPr/>
              <p:nvPr/>
            </p:nvSpPr>
            <p:spPr bwMode="gray">
              <a:xfrm>
                <a:off x="4291201" y="1555206"/>
                <a:ext cx="7370556" cy="424799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144000" bIns="108000" rtlCol="0" anchor="t" anchorCtr="0"/>
              <a:lstStyle/>
              <a:p>
                <a:pPr defTabSz="801688">
                  <a:lnSpc>
                    <a:spcPct val="90000"/>
                  </a:lnSpc>
                  <a:spcAft>
                    <a:spcPts val="600"/>
                  </a:spcAft>
                </a:pPr>
                <a:r>
                  <a:rPr lang="en-US" sz="1400" dirty="0">
                    <a:solidFill>
                      <a:schemeClr val="tx1"/>
                    </a:solidFill>
                    <a:latin typeface="Calibri Light" panose="020F0302020204030204" pitchFamily="34" charset="0"/>
                  </a:rPr>
                  <a:t>Strategic Benefit Resources takes ownership of the benefit placement process, including disclosure management for Medical Stop-Loss. Prior to final contract approval, we provide a thorough contract review to ensure all negotiated contract features, rates and rate guarantees are included.</a:t>
                </a:r>
              </a:p>
              <a:p>
                <a:pPr marL="285750" indent="-285750" defTabSz="801688">
                  <a:lnSpc>
                    <a:spcPct val="90000"/>
                  </a:lnSpc>
                  <a:spcAft>
                    <a:spcPts val="600"/>
                  </a:spcAft>
                  <a:buFont typeface="Arial" panose="020B0604020202020204" pitchFamily="34" charset="0"/>
                  <a:buChar char="•"/>
                </a:pPr>
                <a:r>
                  <a:rPr lang="en-US" sz="1400" b="1" dirty="0">
                    <a:solidFill>
                      <a:schemeClr val="tx1"/>
                    </a:solidFill>
                  </a:rPr>
                  <a:t>Collect all required new business applications and documents.</a:t>
                </a:r>
              </a:p>
              <a:p>
                <a:pPr marL="285750" indent="-285750" defTabSz="801688">
                  <a:lnSpc>
                    <a:spcPct val="90000"/>
                  </a:lnSpc>
                  <a:spcAft>
                    <a:spcPts val="600"/>
                  </a:spcAft>
                  <a:buFont typeface="Arial" panose="020B0604020202020204" pitchFamily="34" charset="0"/>
                  <a:buChar char="•"/>
                </a:pPr>
                <a:r>
                  <a:rPr lang="en-US" sz="1400" b="1" dirty="0">
                    <a:solidFill>
                      <a:schemeClr val="tx1"/>
                    </a:solidFill>
                  </a:rPr>
                  <a:t>Manage the disclosure process and negotiate any potential lasers. </a:t>
                </a:r>
              </a:p>
              <a:p>
                <a:pPr marL="285750" indent="-285750" defTabSz="801688">
                  <a:lnSpc>
                    <a:spcPct val="90000"/>
                  </a:lnSpc>
                  <a:spcAft>
                    <a:spcPts val="600"/>
                  </a:spcAft>
                  <a:buFont typeface="Arial" panose="020B0604020202020204" pitchFamily="34" charset="0"/>
                  <a:buChar char="•"/>
                </a:pPr>
                <a:r>
                  <a:rPr lang="en-US" sz="1400" b="1" dirty="0">
                    <a:solidFill>
                      <a:schemeClr val="tx1"/>
                    </a:solidFill>
                  </a:rPr>
                  <a:t>Review contracts to confirm all negotiated rates and benefits are accurate.</a:t>
                </a:r>
              </a:p>
              <a:p>
                <a:pPr marL="285750" indent="-285750" defTabSz="801688">
                  <a:lnSpc>
                    <a:spcPct val="90000"/>
                  </a:lnSpc>
                  <a:spcAft>
                    <a:spcPts val="600"/>
                  </a:spcAft>
                  <a:buFont typeface="Arial" panose="020B0604020202020204" pitchFamily="34" charset="0"/>
                  <a:buChar char="•"/>
                </a:pPr>
                <a:r>
                  <a:rPr lang="en-US" sz="1400" b="1" dirty="0">
                    <a:solidFill>
                      <a:schemeClr val="tx1"/>
                    </a:solidFill>
                  </a:rPr>
                  <a:t>Manage regulatory requirements of health care reform.</a:t>
                </a:r>
              </a:p>
              <a:p>
                <a:pPr marL="285750" indent="-285750" defTabSz="801688">
                  <a:lnSpc>
                    <a:spcPct val="90000"/>
                  </a:lnSpc>
                  <a:spcAft>
                    <a:spcPts val="600"/>
                  </a:spcAft>
                  <a:buFont typeface="Arial" panose="020B0604020202020204" pitchFamily="34" charset="0"/>
                  <a:buChar char="•"/>
                </a:pPr>
                <a:r>
                  <a:rPr lang="en-US" sz="1400" b="1" dirty="0">
                    <a:solidFill>
                      <a:schemeClr val="tx1"/>
                    </a:solidFill>
                  </a:rPr>
                  <a:t>Minimize mistakes, contract gaps and potential future claim liability.</a:t>
                </a:r>
              </a:p>
            </p:txBody>
          </p:sp>
          <p:sp>
            <p:nvSpPr>
              <p:cNvPr id="21" name="Rechteck 20" descr="PresentationLoad.com"/>
              <p:cNvSpPr/>
              <p:nvPr/>
            </p:nvSpPr>
            <p:spPr bwMode="gray">
              <a:xfrm>
                <a:off x="540003" y="3039123"/>
                <a:ext cx="3751198" cy="128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r>
                  <a:rPr lang="en-US" sz="2000" dirty="0">
                    <a:latin typeface="Bebas Neue" panose="020B0506020202020201" pitchFamily="34" charset="0"/>
                  </a:rPr>
                  <a:t>Policy Disclosure and Implementation Management </a:t>
                </a:r>
              </a:p>
            </p:txBody>
          </p:sp>
        </p:grpSp>
        <p:sp>
          <p:nvSpPr>
            <p:cNvPr id="19" name="Rechteck 18" descr="PresentationLoad.com"/>
            <p:cNvSpPr/>
            <p:nvPr/>
          </p:nvSpPr>
          <p:spPr bwMode="gray">
            <a:xfrm>
              <a:off x="540002" y="4523041"/>
              <a:ext cx="3607198"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nchorCtr="0"/>
            <a:lstStyle/>
            <a:p>
              <a:pPr>
                <a:lnSpc>
                  <a:spcPct val="80000"/>
                </a:lnSpc>
              </a:pPr>
              <a:r>
                <a:rPr lang="en-US" sz="2000" dirty="0">
                  <a:solidFill>
                    <a:schemeClr val="bg2">
                      <a:lumMod val="50000"/>
                    </a:schemeClr>
                  </a:solidFill>
                  <a:latin typeface="Bebas Neue" panose="020B0506020202020201" pitchFamily="34" charset="0"/>
                </a:rPr>
                <a:t>Stop-Loss Claims Management</a:t>
              </a:r>
            </a:p>
          </p:txBody>
        </p:sp>
      </p:grpSp>
      <p:pic>
        <p:nvPicPr>
          <p:cNvPr id="10" name="Picture 9">
            <a:extLst>
              <a:ext uri="{FF2B5EF4-FFF2-40B4-BE49-F238E27FC236}">
                <a16:creationId xmlns:a16="http://schemas.microsoft.com/office/drawing/2014/main" id="{652D1038-32B6-427E-8300-E4B3F22888F1}"/>
              </a:ext>
            </a:extLst>
          </p:cNvPr>
          <p:cNvPicPr>
            <a:picLocks noChangeAspect="1"/>
          </p:cNvPicPr>
          <p:nvPr/>
        </p:nvPicPr>
        <p:blipFill>
          <a:blip r:embed="rId2"/>
          <a:stretch>
            <a:fillRect/>
          </a:stretch>
        </p:blipFill>
        <p:spPr>
          <a:xfrm>
            <a:off x="3863296" y="167403"/>
            <a:ext cx="4121253" cy="1201016"/>
          </a:xfrm>
          <a:prstGeom prst="rect">
            <a:avLst/>
          </a:prstGeom>
        </p:spPr>
      </p:pic>
    </p:spTree>
    <p:extLst>
      <p:ext uri="{BB962C8B-B14F-4D97-AF65-F5344CB8AC3E}">
        <p14:creationId xmlns:p14="http://schemas.microsoft.com/office/powerpoint/2010/main" val="22015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noFill/>
          <a:round/>
          <a:headEnd/>
          <a:tailEnd/>
        </a:ln>
      </a:spPr>
      <a:bodyPr rtlCol="0" anchor="ctr"/>
      <a:lstStyle>
        <a:defPPr algn="ctr">
          <a:defRPr dirty="0"/>
        </a:defPPr>
      </a:lst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74E0E7FADFAA458A34A7C481CED279" ma:contentTypeVersion="14" ma:contentTypeDescription="Create a new document." ma:contentTypeScope="" ma:versionID="ff47aa26556e15ba61aabb3fb24083fc">
  <xsd:schema xmlns:xsd="http://www.w3.org/2001/XMLSchema" xmlns:xs="http://www.w3.org/2001/XMLSchema" xmlns:p="http://schemas.microsoft.com/office/2006/metadata/properties" xmlns:ns2="777d81ed-6cba-48fc-bd79-de1433420944" xmlns:ns3="4ffe3edf-a1be-443d-a823-34eec92757cb" targetNamespace="http://schemas.microsoft.com/office/2006/metadata/properties" ma:root="true" ma:fieldsID="f6e9ddca91ccafe2ead9e6f808280569" ns2:_="" ns3:_="">
    <xsd:import namespace="777d81ed-6cba-48fc-bd79-de1433420944"/>
    <xsd:import namespace="4ffe3edf-a1be-443d-a823-34eec92757c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d81ed-6cba-48fc-bd79-de143342094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fe3edf-a1be-443d-a823-34eec92757cb"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77d81ed-6cba-48fc-bd79-de1433420944">MCZPE7VTYYX3-1-406511</_dlc_DocId>
    <_dlc_DocIdUrl xmlns="777d81ed-6cba-48fc-bd79-de1433420944">
      <Url>https://sbrinc.sharepoint.com/sites/All Associates/_layouts/15/DocIdRedir.aspx?ID=MCZPE7VTYYX3-1-406511</Url>
      <Description>MCZPE7VTYYX3-1-406511</Description>
    </_dlc_DocIdUrl>
  </documentManagement>
</p:properties>
</file>

<file path=customXml/itemProps1.xml><?xml version="1.0" encoding="utf-8"?>
<ds:datastoreItem xmlns:ds="http://schemas.openxmlformats.org/officeDocument/2006/customXml" ds:itemID="{EC2FE5E9-92B7-4509-A863-432B7EC4D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7d81ed-6cba-48fc-bd79-de1433420944"/>
    <ds:schemaRef ds:uri="4ffe3edf-a1be-443d-a823-34eec9275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54B43B-4540-4B8A-A2A7-61D16A4D1B0D}">
  <ds:schemaRefs>
    <ds:schemaRef ds:uri="http://schemas.microsoft.com/sharepoint/events"/>
  </ds:schemaRefs>
</ds:datastoreItem>
</file>

<file path=customXml/itemProps3.xml><?xml version="1.0" encoding="utf-8"?>
<ds:datastoreItem xmlns:ds="http://schemas.openxmlformats.org/officeDocument/2006/customXml" ds:itemID="{E2560FE1-BB8A-445B-92B2-EB1747A7A798}">
  <ds:schemaRefs>
    <ds:schemaRef ds:uri="http://schemas.microsoft.com/sharepoint/v3/contenttype/forms"/>
  </ds:schemaRefs>
</ds:datastoreItem>
</file>

<file path=customXml/itemProps4.xml><?xml version="1.0" encoding="utf-8"?>
<ds:datastoreItem xmlns:ds="http://schemas.openxmlformats.org/officeDocument/2006/customXml" ds:itemID="{BAB3B79F-1356-4665-BC42-164A519F3B9E}">
  <ds:schemaRefs>
    <ds:schemaRef ds:uri="4ffe3edf-a1be-443d-a823-34eec92757cb"/>
    <ds:schemaRef ds:uri="http://schemas.microsoft.com/office/2006/metadata/properties"/>
    <ds:schemaRef ds:uri="http://schemas.microsoft.com/office/infopath/2007/PartnerControls"/>
    <ds:schemaRef ds:uri="http://www.w3.org/XML/1998/namespace"/>
    <ds:schemaRef ds:uri="777d81ed-6cba-48fc-bd79-de1433420944"/>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13215</TotalTime>
  <Words>1457</Words>
  <Application>Microsoft Office PowerPoint</Application>
  <PresentationFormat>Custom</PresentationFormat>
  <Paragraphs>178</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Bebas Neue</vt:lpstr>
      <vt:lpstr>Calibri</vt:lpstr>
      <vt:lpstr>Calibri Light</vt:lpstr>
      <vt:lpstr>proxima-nova</vt:lpstr>
      <vt:lpstr>Symbol</vt:lpstr>
      <vt:lpstr>Wingdings</vt:lpstr>
      <vt:lpstr>PresentationLoad</vt:lpstr>
      <vt:lpstr>SBR Overview</vt:lpstr>
      <vt:lpstr>Table of Contents</vt:lpstr>
      <vt:lpstr>Who We Are</vt:lpstr>
      <vt:lpstr>About Strategic Benefit Resources</vt:lpstr>
      <vt:lpstr>WHAT WE DO</vt:lpstr>
      <vt:lpstr>What We Do</vt:lpstr>
      <vt:lpstr>STOP-LOSS INSURANCE SERVICES</vt:lpstr>
      <vt:lpstr>Stop-Loss Insurance  Services</vt:lpstr>
      <vt:lpstr>Stop-Loss Insurance  Services</vt:lpstr>
      <vt:lpstr>Stop-Loss Insurance  Services</vt:lpstr>
      <vt:lpstr>Broker Portal</vt:lpstr>
      <vt:lpstr>SELF-FUNDED HEALTH PLAN CONSULTING SERVICES</vt:lpstr>
      <vt:lpstr>Self-Funded Health Plan Consulting</vt:lpstr>
      <vt:lpstr>Alternative Risk Transfer Solutions </vt:lpstr>
      <vt:lpstr>TECHNOLOGY AND DATA-DRIVEN SOLUTIONS</vt:lpstr>
      <vt:lpstr>Solutions for the Self-Funded Health Plan Ecosystem</vt:lpstr>
      <vt:lpstr>TRANSFORMING SELF-FUNDED HEALTH PLAN MANAGEMENT</vt:lpstr>
      <vt:lpstr>CONTACT INFORMATION</vt:lpstr>
      <vt:lpstr>Contact Information</vt:lpstr>
      <vt:lpstr>PowerPoint Presentation</vt:lpstr>
    </vt:vector>
  </TitlesOfParts>
  <Company>Inscale GmbH</Company>
  <LinksUpToDate>false</LinksUpToDate>
  <SharedDoc>false</SharedDoc>
  <HyperlinkBase>www.presentationload.com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DT0026_Puzzle</dc:title>
  <dc:creator>PresentationLoad</dc:creator>
  <dc:description>Professional PowerPoint templates for download</dc:description>
  <cp:lastModifiedBy>Wayne Soud</cp:lastModifiedBy>
  <cp:revision>1480</cp:revision>
  <cp:lastPrinted>2017-02-16T20:04:11Z</cp:lastPrinted>
  <dcterms:created xsi:type="dcterms:W3CDTF">2010-05-21T10:35:54Z</dcterms:created>
  <dcterms:modified xsi:type="dcterms:W3CDTF">2021-04-02T20:44:45Z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0x0101007074E0E7FADFAA458A34A7C481CED279</vt:lpwstr>
  </property>
  <property fmtid="{D5CDD505-2E9C-101B-9397-08002B2CF9AE}" pid="3" name="_dlc_DocIdItemGuid">
    <vt:lpwstr>c2f271a4-87ed-47e1-a93a-4b3d1fe6d009</vt:lpwstr>
  </property>
</Properties>
</file>